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56" r:id="rId2"/>
    <p:sldId id="288" r:id="rId3"/>
    <p:sldId id="257" r:id="rId4"/>
    <p:sldId id="259" r:id="rId5"/>
    <p:sldId id="260" r:id="rId6"/>
    <p:sldId id="258" r:id="rId7"/>
    <p:sldId id="286" r:id="rId8"/>
    <p:sldId id="287" r:id="rId9"/>
    <p:sldId id="261" r:id="rId10"/>
    <p:sldId id="263" r:id="rId11"/>
    <p:sldId id="262" r:id="rId12"/>
    <p:sldId id="264" r:id="rId13"/>
    <p:sldId id="265" r:id="rId14"/>
    <p:sldId id="266" r:id="rId15"/>
    <p:sldId id="267" r:id="rId16"/>
    <p:sldId id="289" r:id="rId17"/>
    <p:sldId id="290" r:id="rId18"/>
    <p:sldId id="282" r:id="rId19"/>
    <p:sldId id="284" r:id="rId20"/>
    <p:sldId id="285" r:id="rId21"/>
    <p:sldId id="269" r:id="rId22"/>
    <p:sldId id="270" r:id="rId23"/>
    <p:sldId id="271" r:id="rId24"/>
    <p:sldId id="276" r:id="rId25"/>
    <p:sldId id="277" r:id="rId26"/>
    <p:sldId id="278" r:id="rId27"/>
    <p:sldId id="279" r:id="rId28"/>
    <p:sldId id="272" r:id="rId29"/>
    <p:sldId id="275" r:id="rId30"/>
    <p:sldId id="291" r:id="rId31"/>
    <p:sldId id="28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600"/>
    <a:srgbClr val="FF4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A98EA-920D-4FB6-8ACF-B46597C9E453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C38DC-3D9A-4E02-8035-902E0DDB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9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55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8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7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70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83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74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3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77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33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7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8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0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4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2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9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6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8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5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E93E07E-D92D-4716-AAB4-96AE24BB6C88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A3EA83-1054-4D0E-8AB3-3F2E3FF0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6.jpg"/><Relationship Id="rId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The Infinity Board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9411" y="3996267"/>
            <a:ext cx="7903611" cy="1388534"/>
          </a:xfrm>
        </p:spPr>
        <p:txBody>
          <a:bodyPr/>
          <a:lstStyle/>
          <a:p>
            <a:r>
              <a:rPr lang="en-US" dirty="0"/>
              <a:t>By: Jake Asmus, Joseph Brown, Daniel Peterjohn, and Jiangning Xiong</a:t>
            </a:r>
          </a:p>
        </p:txBody>
      </p:sp>
    </p:spTree>
    <p:extLst>
      <p:ext uri="{BB962C8B-B14F-4D97-AF65-F5344CB8AC3E}">
        <p14:creationId xmlns:p14="http://schemas.microsoft.com/office/powerpoint/2010/main" val="4276842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Design Overview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2472679" y="2438399"/>
            <a:ext cx="8041975" cy="2185283"/>
            <a:chOff x="2472679" y="2438399"/>
            <a:chExt cx="8041975" cy="2185283"/>
          </a:xfrm>
        </p:grpSpPr>
        <p:grpSp>
          <p:nvGrpSpPr>
            <p:cNvPr id="4" name="Shape 109"/>
            <p:cNvGrpSpPr/>
            <p:nvPr/>
          </p:nvGrpSpPr>
          <p:grpSpPr>
            <a:xfrm>
              <a:off x="2472679" y="2438399"/>
              <a:ext cx="8041975" cy="2185283"/>
              <a:chOff x="608104" y="1734448"/>
              <a:chExt cx="8041975" cy="2185283"/>
            </a:xfrm>
          </p:grpSpPr>
          <p:grpSp>
            <p:nvGrpSpPr>
              <p:cNvPr id="5" name="Shape 110"/>
              <p:cNvGrpSpPr/>
              <p:nvPr/>
            </p:nvGrpSpPr>
            <p:grpSpPr>
              <a:xfrm flipH="1">
                <a:off x="2200336" y="1734448"/>
                <a:ext cx="1290094" cy="2184976"/>
                <a:chOff x="818325" y="848950"/>
                <a:chExt cx="1676100" cy="3074400"/>
              </a:xfrm>
            </p:grpSpPr>
            <p:grpSp>
              <p:nvGrpSpPr>
                <p:cNvPr id="62" name="Shape 111"/>
                <p:cNvGrpSpPr/>
                <p:nvPr/>
              </p:nvGrpSpPr>
              <p:grpSpPr>
                <a:xfrm>
                  <a:off x="818325" y="848950"/>
                  <a:ext cx="1676100" cy="1537200"/>
                  <a:chOff x="4783550" y="291400"/>
                  <a:chExt cx="1676100" cy="1537200"/>
                </a:xfrm>
              </p:grpSpPr>
              <p:sp>
                <p:nvSpPr>
                  <p:cNvPr id="68" name="Shape 112"/>
                  <p:cNvSpPr/>
                  <p:nvPr/>
                </p:nvSpPr>
                <p:spPr>
                  <a:xfrm>
                    <a:off x="4783550" y="29140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69" name="Shape 113"/>
                  <p:cNvSpPr/>
                  <p:nvPr/>
                </p:nvSpPr>
                <p:spPr>
                  <a:xfrm rot="-5400000">
                    <a:off x="613047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B7B7B7"/>
                  </a:solidFill>
                  <a:ln w="19050" cap="flat" cmpd="sng">
                    <a:solidFill>
                      <a:srgbClr val="D9D9D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70" name="Shape 114"/>
                  <p:cNvSpPr/>
                  <p:nvPr/>
                </p:nvSpPr>
                <p:spPr>
                  <a:xfrm>
                    <a:off x="5291162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pic>
                <p:nvPicPr>
                  <p:cNvPr id="71" name="Shape 115" descr="7-segment.jpg"/>
                  <p:cNvPicPr preferRelativeResize="0"/>
                  <p:nvPr/>
                </p:nvPicPr>
                <p:blipFill>
                  <a:blip r:embed="rId2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4917165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2" name="Shape 116" descr="7-segment.jpg"/>
                  <p:cNvPicPr preferRelativeResize="0"/>
                  <p:nvPr/>
                </p:nvPicPr>
                <p:blipFill>
                  <a:blip r:embed="rId2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5281369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63" name="Shape 117"/>
                <p:cNvGrpSpPr/>
                <p:nvPr/>
              </p:nvGrpSpPr>
              <p:grpSpPr>
                <a:xfrm>
                  <a:off x="818325" y="2386150"/>
                  <a:ext cx="1676100" cy="1537200"/>
                  <a:chOff x="4783550" y="1828600"/>
                  <a:chExt cx="1676100" cy="1537200"/>
                </a:xfrm>
              </p:grpSpPr>
              <p:grpSp>
                <p:nvGrpSpPr>
                  <p:cNvPr id="64" name="Shape 118"/>
                  <p:cNvGrpSpPr/>
                  <p:nvPr/>
                </p:nvGrpSpPr>
                <p:grpSpPr>
                  <a:xfrm>
                    <a:off x="4783550" y="1828600"/>
                    <a:ext cx="1676100" cy="1537200"/>
                    <a:chOff x="4783550" y="291400"/>
                    <a:chExt cx="1676100" cy="1537200"/>
                  </a:xfrm>
                </p:grpSpPr>
                <p:sp>
                  <p:nvSpPr>
                    <p:cNvPr id="66" name="Shape 119"/>
                    <p:cNvSpPr/>
                    <p:nvPr/>
                  </p:nvSpPr>
                  <p:spPr>
                    <a:xfrm>
                      <a:off x="4783550" y="291400"/>
                      <a:ext cx="1676100" cy="1537200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67" name="Shape 120"/>
                    <p:cNvSpPr/>
                    <p:nvPr/>
                  </p:nvSpPr>
                  <p:spPr>
                    <a:xfrm rot="-5400000">
                      <a:off x="6130475" y="34451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</p:grpSp>
              <p:sp>
                <p:nvSpPr>
                  <p:cNvPr id="65" name="Shape 121"/>
                  <p:cNvSpPr/>
                  <p:nvPr/>
                </p:nvSpPr>
                <p:spPr>
                  <a:xfrm>
                    <a:off x="5291162" y="27256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</p:grpSp>
          </p:grpSp>
          <p:grpSp>
            <p:nvGrpSpPr>
              <p:cNvPr id="6" name="Shape 122"/>
              <p:cNvGrpSpPr/>
              <p:nvPr/>
            </p:nvGrpSpPr>
            <p:grpSpPr>
              <a:xfrm flipH="1">
                <a:off x="4780064" y="1734448"/>
                <a:ext cx="1290094" cy="2184976"/>
                <a:chOff x="4170151" y="848950"/>
                <a:chExt cx="1676100" cy="3074400"/>
              </a:xfrm>
            </p:grpSpPr>
            <p:grpSp>
              <p:nvGrpSpPr>
                <p:cNvPr id="52" name="Shape 123"/>
                <p:cNvGrpSpPr/>
                <p:nvPr/>
              </p:nvGrpSpPr>
              <p:grpSpPr>
                <a:xfrm>
                  <a:off x="4170151" y="848950"/>
                  <a:ext cx="1676100" cy="1537200"/>
                  <a:chOff x="4783550" y="2169050"/>
                  <a:chExt cx="1676100" cy="1537200"/>
                </a:xfrm>
              </p:grpSpPr>
              <p:sp>
                <p:nvSpPr>
                  <p:cNvPr id="57" name="Shape 124"/>
                  <p:cNvSpPr/>
                  <p:nvPr/>
                </p:nvSpPr>
                <p:spPr>
                  <a:xfrm>
                    <a:off x="4783550" y="216905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58" name="Shape 125"/>
                  <p:cNvSpPr/>
                  <p:nvPr/>
                </p:nvSpPr>
                <p:spPr>
                  <a:xfrm rot="5400000" flipH="1">
                    <a:off x="6130475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59" name="Shape 126"/>
                  <p:cNvSpPr/>
                  <p:nvPr/>
                </p:nvSpPr>
                <p:spPr>
                  <a:xfrm>
                    <a:off x="5291162" y="30683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pic>
                <p:nvPicPr>
                  <p:cNvPr id="60" name="Shape 127" descr="7-segment.jpg"/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 rot="10800000" flipH="1">
                    <a:off x="4917165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1" name="Shape 128" descr="7-segment.jpg"/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 rot="10800000" flipH="1">
                    <a:off x="5281369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3" name="Shape 129"/>
                <p:cNvGrpSpPr/>
                <p:nvPr/>
              </p:nvGrpSpPr>
              <p:grpSpPr>
                <a:xfrm>
                  <a:off x="4170151" y="2386150"/>
                  <a:ext cx="1676100" cy="1537200"/>
                  <a:chOff x="7130275" y="291400"/>
                  <a:chExt cx="1676100" cy="1537200"/>
                </a:xfrm>
              </p:grpSpPr>
              <p:sp>
                <p:nvSpPr>
                  <p:cNvPr id="54" name="Shape 130"/>
                  <p:cNvSpPr/>
                  <p:nvPr/>
                </p:nvSpPr>
                <p:spPr>
                  <a:xfrm>
                    <a:off x="7130275" y="29140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55" name="Shape 131"/>
                  <p:cNvSpPr/>
                  <p:nvPr/>
                </p:nvSpPr>
                <p:spPr>
                  <a:xfrm rot="5400000" flipH="1">
                    <a:off x="84772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56" name="Shape 132"/>
                  <p:cNvSpPr/>
                  <p:nvPr/>
                </p:nvSpPr>
                <p:spPr>
                  <a:xfrm>
                    <a:off x="7637887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</p:grpSp>
          </p:grpSp>
          <p:grpSp>
            <p:nvGrpSpPr>
              <p:cNvPr id="7" name="Shape 133"/>
              <p:cNvGrpSpPr/>
              <p:nvPr/>
            </p:nvGrpSpPr>
            <p:grpSpPr>
              <a:xfrm>
                <a:off x="6070104" y="1734539"/>
                <a:ext cx="1290062" cy="2185192"/>
                <a:chOff x="4571989" y="1351616"/>
                <a:chExt cx="1371385" cy="2515474"/>
              </a:xfrm>
            </p:grpSpPr>
            <p:grpSp>
              <p:nvGrpSpPr>
                <p:cNvPr id="41" name="Shape 134"/>
                <p:cNvGrpSpPr/>
                <p:nvPr/>
              </p:nvGrpSpPr>
              <p:grpSpPr>
                <a:xfrm flipH="1">
                  <a:off x="4571989" y="1351616"/>
                  <a:ext cx="1371385" cy="2515474"/>
                  <a:chOff x="4170151" y="848950"/>
                  <a:chExt cx="1676100" cy="3074400"/>
                </a:xfrm>
              </p:grpSpPr>
              <p:grpSp>
                <p:nvGrpSpPr>
                  <p:cNvPr id="43" name="Shape 135"/>
                  <p:cNvGrpSpPr/>
                  <p:nvPr/>
                </p:nvGrpSpPr>
                <p:grpSpPr>
                  <a:xfrm>
                    <a:off x="4170151" y="848950"/>
                    <a:ext cx="1676100" cy="1537200"/>
                    <a:chOff x="4783550" y="2169050"/>
                    <a:chExt cx="1676100" cy="1537200"/>
                  </a:xfrm>
                </p:grpSpPr>
                <p:sp>
                  <p:nvSpPr>
                    <p:cNvPr id="47" name="Shape 136"/>
                    <p:cNvSpPr/>
                    <p:nvPr/>
                  </p:nvSpPr>
                  <p:spPr>
                    <a:xfrm>
                      <a:off x="4783550" y="2169050"/>
                      <a:ext cx="1676100" cy="1537200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48" name="Shape 137"/>
                    <p:cNvSpPr/>
                    <p:nvPr/>
                  </p:nvSpPr>
                  <p:spPr>
                    <a:xfrm rot="5400000" flipH="1">
                      <a:off x="6130475" y="222216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FF0000"/>
                    </a:solidFill>
                    <a:ln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49" name="Shape 138"/>
                    <p:cNvSpPr/>
                    <p:nvPr/>
                  </p:nvSpPr>
                  <p:spPr>
                    <a:xfrm>
                      <a:off x="5291162" y="3068300"/>
                      <a:ext cx="660900" cy="605100"/>
                    </a:xfrm>
                    <a:prstGeom prst="ellipse">
                      <a:avLst/>
                    </a:prstGeom>
                    <a:solidFill>
                      <a:srgbClr val="666666"/>
                    </a:solidFill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pic>
                  <p:nvPicPr>
                    <p:cNvPr id="50" name="Shape 139" descr="7-segment.jpg"/>
                    <p:cNvPicPr preferRelativeResize="0"/>
                    <p:nvPr/>
                  </p:nvPicPr>
                  <p:blipFill>
                    <a:blip r:embed="rId3">
                      <a:alphaModFix/>
                    </a:blip>
                    <a:stretch>
                      <a:fillRect/>
                    </a:stretch>
                  </p:blipFill>
                  <p:spPr>
                    <a:xfrm rot="10800000" flipH="1">
                      <a:off x="4917165" y="2214000"/>
                      <a:ext cx="338122" cy="449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1" name="Shape 140" descr="7-segment.jpg"/>
                    <p:cNvPicPr preferRelativeResize="0"/>
                    <p:nvPr/>
                  </p:nvPicPr>
                  <p:blipFill>
                    <a:blip r:embed="rId3">
                      <a:alphaModFix/>
                    </a:blip>
                    <a:stretch>
                      <a:fillRect/>
                    </a:stretch>
                  </p:blipFill>
                  <p:spPr>
                    <a:xfrm rot="10800000" flipH="1">
                      <a:off x="5281369" y="2214000"/>
                      <a:ext cx="338122" cy="449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grpSp>
                <p:nvGrpSpPr>
                  <p:cNvPr id="44" name="Shape 141"/>
                  <p:cNvGrpSpPr/>
                  <p:nvPr/>
                </p:nvGrpSpPr>
                <p:grpSpPr>
                  <a:xfrm>
                    <a:off x="4170151" y="2386150"/>
                    <a:ext cx="1676100" cy="1537200"/>
                    <a:chOff x="7130275" y="291400"/>
                    <a:chExt cx="1676100" cy="1537200"/>
                  </a:xfrm>
                </p:grpSpPr>
                <p:sp>
                  <p:nvSpPr>
                    <p:cNvPr id="45" name="Shape 142"/>
                    <p:cNvSpPr/>
                    <p:nvPr/>
                  </p:nvSpPr>
                  <p:spPr>
                    <a:xfrm>
                      <a:off x="7130275" y="291400"/>
                      <a:ext cx="1676100" cy="1537200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46" name="Shape 143"/>
                    <p:cNvSpPr/>
                    <p:nvPr/>
                  </p:nvSpPr>
                  <p:spPr>
                    <a:xfrm>
                      <a:off x="7637887" y="1190650"/>
                      <a:ext cx="660900" cy="605100"/>
                    </a:xfrm>
                    <a:prstGeom prst="ellipse">
                      <a:avLst/>
                    </a:prstGeom>
                    <a:solidFill>
                      <a:srgbClr val="666666"/>
                    </a:solidFill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</p:grpSp>
            </p:grpSp>
            <p:sp>
              <p:nvSpPr>
                <p:cNvPr id="42" name="Shape 144"/>
                <p:cNvSpPr/>
                <p:nvPr/>
              </p:nvSpPr>
              <p:spPr>
                <a:xfrm rot="-5400000">
                  <a:off x="4682025" y="2652871"/>
                  <a:ext cx="156000" cy="172800"/>
                </a:xfrm>
                <a:prstGeom prst="flowChartDelay">
                  <a:avLst/>
                </a:prstGeom>
                <a:solidFill>
                  <a:srgbClr val="00FF00"/>
                </a:solidFill>
                <a:ln w="19050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p:grpSp>
          <p:grpSp>
            <p:nvGrpSpPr>
              <p:cNvPr id="8" name="Shape 145"/>
              <p:cNvGrpSpPr/>
              <p:nvPr/>
            </p:nvGrpSpPr>
            <p:grpSpPr>
              <a:xfrm flipH="1">
                <a:off x="3490281" y="1734448"/>
                <a:ext cx="1290094" cy="2184976"/>
                <a:chOff x="4170151" y="848950"/>
                <a:chExt cx="1676100" cy="3074400"/>
              </a:xfrm>
            </p:grpSpPr>
            <p:grpSp>
              <p:nvGrpSpPr>
                <p:cNvPr id="31" name="Shape 146"/>
                <p:cNvGrpSpPr/>
                <p:nvPr/>
              </p:nvGrpSpPr>
              <p:grpSpPr>
                <a:xfrm>
                  <a:off x="4170151" y="848950"/>
                  <a:ext cx="1676100" cy="1537200"/>
                  <a:chOff x="4783550" y="2169050"/>
                  <a:chExt cx="1676100" cy="1537200"/>
                </a:xfrm>
              </p:grpSpPr>
              <p:sp>
                <p:nvSpPr>
                  <p:cNvPr id="36" name="Shape 147"/>
                  <p:cNvSpPr/>
                  <p:nvPr/>
                </p:nvSpPr>
                <p:spPr>
                  <a:xfrm>
                    <a:off x="4783550" y="216905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37" name="Shape 148"/>
                  <p:cNvSpPr/>
                  <p:nvPr/>
                </p:nvSpPr>
                <p:spPr>
                  <a:xfrm rot="-5400000">
                    <a:off x="6130475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38" name="Shape 149"/>
                  <p:cNvSpPr/>
                  <p:nvPr/>
                </p:nvSpPr>
                <p:spPr>
                  <a:xfrm>
                    <a:off x="5291162" y="30683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pic>
                <p:nvPicPr>
                  <p:cNvPr id="39" name="Shape 150" descr="7-segment.jpg"/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 rot="10800000" flipH="1">
                    <a:off x="4917165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0" name="Shape 151" descr="7-segment.jpg"/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 rot="10800000" flipH="1">
                    <a:off x="5281369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2" name="Shape 152"/>
                <p:cNvGrpSpPr/>
                <p:nvPr/>
              </p:nvGrpSpPr>
              <p:grpSpPr>
                <a:xfrm>
                  <a:off x="4170151" y="2386150"/>
                  <a:ext cx="1676100" cy="1537200"/>
                  <a:chOff x="7130275" y="291400"/>
                  <a:chExt cx="1676100" cy="1537200"/>
                </a:xfrm>
              </p:grpSpPr>
              <p:sp>
                <p:nvSpPr>
                  <p:cNvPr id="33" name="Shape 153"/>
                  <p:cNvSpPr/>
                  <p:nvPr/>
                </p:nvSpPr>
                <p:spPr>
                  <a:xfrm>
                    <a:off x="7130275" y="29140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34" name="Shape 154"/>
                  <p:cNvSpPr/>
                  <p:nvPr/>
                </p:nvSpPr>
                <p:spPr>
                  <a:xfrm rot="-5400000">
                    <a:off x="84772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35" name="Shape 155"/>
                  <p:cNvSpPr/>
                  <p:nvPr/>
                </p:nvSpPr>
                <p:spPr>
                  <a:xfrm>
                    <a:off x="7637887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</p:grpSp>
          </p:grpSp>
          <p:grpSp>
            <p:nvGrpSpPr>
              <p:cNvPr id="9" name="Shape 156"/>
              <p:cNvGrpSpPr/>
              <p:nvPr/>
            </p:nvGrpSpPr>
            <p:grpSpPr>
              <a:xfrm flipH="1">
                <a:off x="7359985" y="1734448"/>
                <a:ext cx="1290094" cy="2184976"/>
                <a:chOff x="818325" y="848950"/>
                <a:chExt cx="1676100" cy="3074400"/>
              </a:xfrm>
            </p:grpSpPr>
            <p:grpSp>
              <p:nvGrpSpPr>
                <p:cNvPr id="20" name="Shape 157"/>
                <p:cNvGrpSpPr/>
                <p:nvPr/>
              </p:nvGrpSpPr>
              <p:grpSpPr>
                <a:xfrm>
                  <a:off x="818325" y="848950"/>
                  <a:ext cx="1676100" cy="1537200"/>
                  <a:chOff x="4783550" y="291400"/>
                  <a:chExt cx="1676100" cy="1537200"/>
                </a:xfrm>
              </p:grpSpPr>
              <p:sp>
                <p:nvSpPr>
                  <p:cNvPr id="26" name="Shape 158"/>
                  <p:cNvSpPr/>
                  <p:nvPr/>
                </p:nvSpPr>
                <p:spPr>
                  <a:xfrm>
                    <a:off x="4783550" y="29140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27" name="Shape 159"/>
                  <p:cNvSpPr/>
                  <p:nvPr/>
                </p:nvSpPr>
                <p:spPr>
                  <a:xfrm rot="-5400000">
                    <a:off x="613047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B7B7B7"/>
                  </a:solidFill>
                  <a:ln w="19050" cap="flat" cmpd="sng">
                    <a:solidFill>
                      <a:srgbClr val="D9D9D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28" name="Shape 160"/>
                  <p:cNvSpPr/>
                  <p:nvPr/>
                </p:nvSpPr>
                <p:spPr>
                  <a:xfrm>
                    <a:off x="5291162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pic>
                <p:nvPicPr>
                  <p:cNvPr id="29" name="Shape 161" descr="7-segment.jpg"/>
                  <p:cNvPicPr preferRelativeResize="0"/>
                  <p:nvPr/>
                </p:nvPicPr>
                <p:blipFill>
                  <a:blip r:embed="rId2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4917165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0" name="Shape 162" descr="7-segment.jpg"/>
                  <p:cNvPicPr preferRelativeResize="0"/>
                  <p:nvPr/>
                </p:nvPicPr>
                <p:blipFill>
                  <a:blip r:embed="rId2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5281369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1" name="Shape 163"/>
                <p:cNvGrpSpPr/>
                <p:nvPr/>
              </p:nvGrpSpPr>
              <p:grpSpPr>
                <a:xfrm>
                  <a:off x="818325" y="2386150"/>
                  <a:ext cx="1676100" cy="1537200"/>
                  <a:chOff x="4783550" y="1828600"/>
                  <a:chExt cx="1676100" cy="1537200"/>
                </a:xfrm>
              </p:grpSpPr>
              <p:grpSp>
                <p:nvGrpSpPr>
                  <p:cNvPr id="22" name="Shape 164"/>
                  <p:cNvGrpSpPr/>
                  <p:nvPr/>
                </p:nvGrpSpPr>
                <p:grpSpPr>
                  <a:xfrm>
                    <a:off x="4783550" y="1828600"/>
                    <a:ext cx="1676100" cy="1537200"/>
                    <a:chOff x="4783550" y="291400"/>
                    <a:chExt cx="1676100" cy="1537200"/>
                  </a:xfrm>
                </p:grpSpPr>
                <p:sp>
                  <p:nvSpPr>
                    <p:cNvPr id="24" name="Shape 165"/>
                    <p:cNvSpPr/>
                    <p:nvPr/>
                  </p:nvSpPr>
                  <p:spPr>
                    <a:xfrm>
                      <a:off x="4783550" y="291400"/>
                      <a:ext cx="1676100" cy="1537200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25" name="Shape 166"/>
                    <p:cNvSpPr/>
                    <p:nvPr/>
                  </p:nvSpPr>
                  <p:spPr>
                    <a:xfrm rot="-5400000">
                      <a:off x="6130475" y="34451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</p:grpSp>
              <p:sp>
                <p:nvSpPr>
                  <p:cNvPr id="23" name="Shape 167"/>
                  <p:cNvSpPr/>
                  <p:nvPr/>
                </p:nvSpPr>
                <p:spPr>
                  <a:xfrm>
                    <a:off x="5291162" y="27256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</p:grpSp>
          </p:grpSp>
          <p:grpSp>
            <p:nvGrpSpPr>
              <p:cNvPr id="10" name="Shape 168"/>
              <p:cNvGrpSpPr/>
              <p:nvPr/>
            </p:nvGrpSpPr>
            <p:grpSpPr>
              <a:xfrm>
                <a:off x="608104" y="1734534"/>
                <a:ext cx="1592273" cy="2184932"/>
                <a:chOff x="3092675" y="234700"/>
                <a:chExt cx="2419500" cy="3480300"/>
              </a:xfrm>
            </p:grpSpPr>
            <p:grpSp>
              <p:nvGrpSpPr>
                <p:cNvPr id="11" name="Shape 169"/>
                <p:cNvGrpSpPr/>
                <p:nvPr/>
              </p:nvGrpSpPr>
              <p:grpSpPr>
                <a:xfrm>
                  <a:off x="3092675" y="234700"/>
                  <a:ext cx="2419500" cy="3480300"/>
                  <a:chOff x="3092675" y="234700"/>
                  <a:chExt cx="2419500" cy="3480300"/>
                </a:xfrm>
              </p:grpSpPr>
              <p:sp>
                <p:nvSpPr>
                  <p:cNvPr id="13" name="Shape 170"/>
                  <p:cNvSpPr/>
                  <p:nvPr/>
                </p:nvSpPr>
                <p:spPr>
                  <a:xfrm>
                    <a:off x="3092675" y="234700"/>
                    <a:ext cx="2419500" cy="34803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14" name="Shape 171"/>
                  <p:cNvSpPr/>
                  <p:nvPr/>
                </p:nvSpPr>
                <p:spPr>
                  <a:xfrm>
                    <a:off x="4767037" y="24629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15" name="Shape 172"/>
                  <p:cNvSpPr/>
                  <p:nvPr/>
                </p:nvSpPr>
                <p:spPr>
                  <a:xfrm>
                    <a:off x="3176937" y="24629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16" name="Shape 173"/>
                  <p:cNvSpPr/>
                  <p:nvPr/>
                </p:nvSpPr>
                <p:spPr>
                  <a:xfrm>
                    <a:off x="3971987" y="19447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17" name="Shape 174"/>
                  <p:cNvSpPr/>
                  <p:nvPr/>
                </p:nvSpPr>
                <p:spPr>
                  <a:xfrm>
                    <a:off x="3971987" y="29125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18" name="Shape 175"/>
                  <p:cNvSpPr/>
                  <p:nvPr/>
                </p:nvSpPr>
                <p:spPr>
                  <a:xfrm>
                    <a:off x="3265825" y="456000"/>
                    <a:ext cx="2072100" cy="1173600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 cap="flat" cmpd="sng">
                    <a:solidFill>
                      <a:srgbClr val="146194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19" name="Shape 176"/>
                  <p:cNvSpPr/>
                  <p:nvPr/>
                </p:nvSpPr>
                <p:spPr>
                  <a:xfrm>
                    <a:off x="3319475" y="523075"/>
                    <a:ext cx="1958100" cy="10590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146194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 </a:t>
                    </a:r>
                    <a:r>
                      <a:rPr kumimoji="0" lang="en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Performance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*Pedal Adjustments*</a:t>
                    </a:r>
                  </a:p>
                  <a:p>
                    <a:pPr marL="0" marR="0" lvl="0" indent="-6985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prstClr val="black"/>
                      </a:buClr>
                      <a:buSzPts val="1100"/>
                      <a:buFont typeface="Arial"/>
                      <a:buNone/>
                      <a:tabLst/>
                      <a:defRPr/>
                    </a:pPr>
                    <a:r>
                      <a:rPr kumimoji="0" lang="en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 E0: Chorus</a:t>
                    </a:r>
                  </a:p>
                  <a:p>
                    <a:pPr marL="0" marR="0" lvl="0" indent="-6985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prstClr val="black"/>
                      </a:buClr>
                      <a:buSzPts val="1100"/>
                      <a:buFont typeface="Arial"/>
                      <a:buNone/>
                      <a:tabLst/>
                      <a:defRPr/>
                    </a:pPr>
                    <a:r>
                      <a:rPr kumimoji="0" lang="en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 E1: BitCrusher</a:t>
                    </a:r>
                  </a:p>
                  <a:p>
                    <a:pPr marL="0" marR="0" lvl="0" indent="-6985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prstClr val="black"/>
                      </a:buClr>
                      <a:buSzPts val="1100"/>
                      <a:buFont typeface="Arial"/>
                      <a:buNone/>
                      <a:tabLst/>
                      <a:defRPr/>
                    </a:pPr>
                    <a:r>
                      <a:rPr kumimoji="0" lang="en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 E2: Flange</a:t>
                    </a:r>
                  </a:p>
                </p:txBody>
              </p:sp>
            </p:grpSp>
            <p:sp>
              <p:nvSpPr>
                <p:cNvPr id="12" name="Shape 177"/>
                <p:cNvSpPr/>
                <p:nvPr/>
              </p:nvSpPr>
              <p:spPr>
                <a:xfrm>
                  <a:off x="3349350" y="986400"/>
                  <a:ext cx="107100" cy="1128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p:grpSp>
        </p:grpSp>
        <p:sp>
          <p:nvSpPr>
            <p:cNvPr id="73" name="Shape 113"/>
            <p:cNvSpPr/>
            <p:nvPr/>
          </p:nvSpPr>
          <p:spPr>
            <a:xfrm rot="5400000" flipH="1">
              <a:off x="5467615" y="2469917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74" name="Shape 120"/>
            <p:cNvSpPr/>
            <p:nvPr/>
          </p:nvSpPr>
          <p:spPr>
            <a:xfrm rot="5400000" flipH="1">
              <a:off x="5467615" y="3562405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75" name="Shape 113"/>
            <p:cNvSpPr/>
            <p:nvPr/>
          </p:nvSpPr>
          <p:spPr>
            <a:xfrm rot="5400000" flipH="1">
              <a:off x="6757609" y="2469916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76" name="Shape 120"/>
            <p:cNvSpPr/>
            <p:nvPr/>
          </p:nvSpPr>
          <p:spPr>
            <a:xfrm rot="5400000" flipH="1">
              <a:off x="6757609" y="3562404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77" name="Shape 113"/>
            <p:cNvSpPr/>
            <p:nvPr/>
          </p:nvSpPr>
          <p:spPr>
            <a:xfrm rot="5400000" flipH="1">
              <a:off x="8046225" y="2469916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78" name="Shape 120"/>
            <p:cNvSpPr/>
            <p:nvPr/>
          </p:nvSpPr>
          <p:spPr>
            <a:xfrm rot="5400000" flipH="1">
              <a:off x="8043767" y="3573425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pic>
          <p:nvPicPr>
            <p:cNvPr id="79" name="Shape 150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4982828" y="2470365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Shape 151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4702500" y="2470365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Shape 150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73779" y="2466482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Shape 151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293451" y="2466482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Shape 150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8861366" y="2466363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Shape 151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8581038" y="2466363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Shape 150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10149001" y="2473202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Shape 151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9868673" y="2473202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TextBox 87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</a:t>
            </a:r>
            <a:r>
              <a:rPr lang="en-US" dirty="0"/>
              <a:t>| Terminology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3696432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Columns and Cells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84028" y="1902867"/>
            <a:ext cx="5299108" cy="4121415"/>
            <a:chOff x="984028" y="1902867"/>
            <a:chExt cx="5299108" cy="412141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456935" y="2061989"/>
              <a:ext cx="15387" cy="3962293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dash"/>
            </a:ln>
            <a:effectLst/>
          </p:spPr>
        </p:cxnSp>
        <p:grpSp>
          <p:nvGrpSpPr>
            <p:cNvPr id="16" name="Group 15"/>
            <p:cNvGrpSpPr/>
            <p:nvPr/>
          </p:nvGrpSpPr>
          <p:grpSpPr>
            <a:xfrm>
              <a:off x="984028" y="1902867"/>
              <a:ext cx="5299108" cy="3808607"/>
              <a:chOff x="984028" y="1902867"/>
              <a:chExt cx="5299108" cy="3808607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2630420" y="1902867"/>
                <a:ext cx="3652716" cy="3808607"/>
                <a:chOff x="2630420" y="1902867"/>
                <a:chExt cx="3652716" cy="3808607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2973384" y="1917379"/>
                  <a:ext cx="1171575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/>
                    </a:rPr>
                    <a:t>Column 0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4770677" y="1902867"/>
                  <a:ext cx="1171575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/>
                    </a:rPr>
                    <a:t>Column 1</a:t>
                  </a:r>
                </a:p>
              </p:txBody>
            </p:sp>
            <p:cxnSp>
              <p:nvCxnSpPr>
                <p:cNvPr id="7" name="Straight Arrow Connector 6"/>
                <p:cNvCxnSpPr>
                  <a:stCxn id="5" idx="2"/>
                  <a:endCxn id="46" idx="0"/>
                </p:cNvCxnSpPr>
                <p:nvPr/>
              </p:nvCxnSpPr>
              <p:spPr>
                <a:xfrm flipH="1">
                  <a:off x="3554734" y="2217461"/>
                  <a:ext cx="4438" cy="300082"/>
                </a:xfrm>
                <a:prstGeom prst="straightConnector1">
                  <a:avLst/>
                </a:prstGeom>
                <a:noFill/>
                <a:ln w="38100" cap="rnd" cmpd="sng" algn="ctr">
                  <a:solidFill>
                    <a:schemeClr val="tx1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" name="Straight Arrow Connector 8"/>
                <p:cNvCxnSpPr>
                  <a:stCxn id="6" idx="2"/>
                  <a:endCxn id="52" idx="0"/>
                </p:cNvCxnSpPr>
                <p:nvPr/>
              </p:nvCxnSpPr>
              <p:spPr>
                <a:xfrm>
                  <a:off x="5356465" y="2202949"/>
                  <a:ext cx="2671" cy="314594"/>
                </a:xfrm>
                <a:prstGeom prst="straightConnector1">
                  <a:avLst/>
                </a:prstGeom>
                <a:noFill/>
                <a:ln w="38100" cap="rnd" cmpd="sng" algn="ctr">
                  <a:solidFill>
                    <a:schemeClr val="tx1"/>
                  </a:solidFill>
                  <a:prstDash val="solid"/>
                  <a:tailEnd type="triangle"/>
                </a:ln>
                <a:effectLst/>
              </p:spPr>
            </p:cxnSp>
            <p:grpSp>
              <p:nvGrpSpPr>
                <p:cNvPr id="67" name="Group 66"/>
                <p:cNvGrpSpPr/>
                <p:nvPr/>
              </p:nvGrpSpPr>
              <p:grpSpPr>
                <a:xfrm>
                  <a:off x="2630420" y="2517543"/>
                  <a:ext cx="3652716" cy="3193931"/>
                  <a:chOff x="2630420" y="2517543"/>
                  <a:chExt cx="3652716" cy="3193931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2652429" y="2517543"/>
                    <a:ext cx="3609012" cy="3193931"/>
                    <a:chOff x="8922985" y="147020"/>
                    <a:chExt cx="2580039" cy="2184976"/>
                  </a:xfrm>
                </p:grpSpPr>
                <p:sp>
                  <p:nvSpPr>
                    <p:cNvPr id="46" name="Shape 112"/>
                    <p:cNvSpPr/>
                    <p:nvPr/>
                  </p:nvSpPr>
                  <p:spPr>
                    <a:xfrm flipH="1">
                      <a:off x="8922985" y="147020"/>
                      <a:ext cx="1290094" cy="1092488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47" name="Shape 113"/>
                    <p:cNvSpPr/>
                    <p:nvPr/>
                  </p:nvSpPr>
                  <p:spPr>
                    <a:xfrm rot="5400000" flipH="1">
                      <a:off x="9035121" y="178538"/>
                      <a:ext cx="135602" cy="162561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48" name="Shape 114"/>
                    <p:cNvSpPr/>
                    <p:nvPr/>
                  </p:nvSpPr>
                  <p:spPr>
                    <a:xfrm flipH="1">
                      <a:off x="9313675" y="786117"/>
                      <a:ext cx="508695" cy="430045"/>
                    </a:xfrm>
                    <a:prstGeom prst="ellipse">
                      <a:avLst/>
                    </a:prstGeom>
                    <a:solidFill>
                      <a:srgbClr val="666666"/>
                    </a:solidFill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49" name="Shape 119"/>
                    <p:cNvSpPr/>
                    <p:nvPr/>
                  </p:nvSpPr>
                  <p:spPr>
                    <a:xfrm flipH="1">
                      <a:off x="8922985" y="1239508"/>
                      <a:ext cx="1290094" cy="1092488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50" name="Shape 120"/>
                    <p:cNvSpPr/>
                    <p:nvPr/>
                  </p:nvSpPr>
                  <p:spPr>
                    <a:xfrm rot="5400000" flipH="1">
                      <a:off x="9035121" y="1271026"/>
                      <a:ext cx="135602" cy="162561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51" name="Shape 121"/>
                    <p:cNvSpPr/>
                    <p:nvPr/>
                  </p:nvSpPr>
                  <p:spPr>
                    <a:xfrm flipH="1">
                      <a:off x="9313675" y="1877024"/>
                      <a:ext cx="508695" cy="430045"/>
                    </a:xfrm>
                    <a:prstGeom prst="ellipse">
                      <a:avLst/>
                    </a:prstGeom>
                    <a:solidFill>
                      <a:srgbClr val="666666"/>
                    </a:solidFill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52" name="Shape 147"/>
                    <p:cNvSpPr/>
                    <p:nvPr/>
                  </p:nvSpPr>
                  <p:spPr>
                    <a:xfrm flipH="1">
                      <a:off x="10212930" y="147020"/>
                      <a:ext cx="1290094" cy="1092488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53" name="Shape 149"/>
                    <p:cNvSpPr/>
                    <p:nvPr/>
                  </p:nvSpPr>
                  <p:spPr>
                    <a:xfrm flipH="1">
                      <a:off x="10603620" y="786117"/>
                      <a:ext cx="508695" cy="430045"/>
                    </a:xfrm>
                    <a:prstGeom prst="ellipse">
                      <a:avLst/>
                    </a:prstGeom>
                    <a:solidFill>
                      <a:srgbClr val="666666"/>
                    </a:solidFill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pic>
                  <p:nvPicPr>
                    <p:cNvPr id="54" name="Shape 150" descr="7-segment.jpg"/>
                    <p:cNvPicPr preferRelativeResize="0"/>
                    <p:nvPr/>
                  </p:nvPicPr>
                  <p:blipFill>
                    <a:blip r:embed="rId2">
                      <a:alphaModFix/>
                    </a:blip>
                    <a:stretch>
                      <a:fillRect/>
                    </a:stretch>
                  </p:blipFill>
                  <p:spPr>
                    <a:xfrm rot="10800000">
                      <a:off x="11139928" y="178966"/>
                      <a:ext cx="260252" cy="319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5" name="Shape 151" descr="7-segment.jpg"/>
                    <p:cNvPicPr preferRelativeResize="0"/>
                    <p:nvPr/>
                  </p:nvPicPr>
                  <p:blipFill>
                    <a:blip r:embed="rId2">
                      <a:alphaModFix/>
                    </a:blip>
                    <a:stretch>
                      <a:fillRect/>
                    </a:stretch>
                  </p:blipFill>
                  <p:spPr>
                    <a:xfrm rot="10800000">
                      <a:off x="10859600" y="178966"/>
                      <a:ext cx="260252" cy="319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56" name="Shape 153"/>
                    <p:cNvSpPr/>
                    <p:nvPr/>
                  </p:nvSpPr>
                  <p:spPr>
                    <a:xfrm flipH="1">
                      <a:off x="10212930" y="1239508"/>
                      <a:ext cx="1290094" cy="1092488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57" name="Shape 155"/>
                    <p:cNvSpPr/>
                    <p:nvPr/>
                  </p:nvSpPr>
                  <p:spPr>
                    <a:xfrm flipH="1">
                      <a:off x="10603620" y="1878605"/>
                      <a:ext cx="508695" cy="430045"/>
                    </a:xfrm>
                    <a:prstGeom prst="ellipse">
                      <a:avLst/>
                    </a:prstGeom>
                    <a:solidFill>
                      <a:srgbClr val="666666"/>
                    </a:solidFill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58" name="Shape 113"/>
                    <p:cNvSpPr/>
                    <p:nvPr/>
                  </p:nvSpPr>
                  <p:spPr>
                    <a:xfrm rot="5400000" flipH="1">
                      <a:off x="10325689" y="178538"/>
                      <a:ext cx="135602" cy="162561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59" name="Shape 120"/>
                    <p:cNvSpPr/>
                    <p:nvPr/>
                  </p:nvSpPr>
                  <p:spPr>
                    <a:xfrm rot="5400000" flipH="1">
                      <a:off x="10325689" y="1271026"/>
                      <a:ext cx="135602" cy="162561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pic>
                  <p:nvPicPr>
                    <p:cNvPr id="60" name="Shape 150" descr="7-segment.jpg"/>
                    <p:cNvPicPr preferRelativeResize="0"/>
                    <p:nvPr/>
                  </p:nvPicPr>
                  <p:blipFill>
                    <a:blip r:embed="rId2">
                      <a:alphaModFix/>
                    </a:blip>
                    <a:stretch>
                      <a:fillRect/>
                    </a:stretch>
                  </p:blipFill>
                  <p:spPr>
                    <a:xfrm rot="10800000">
                      <a:off x="9840902" y="178986"/>
                      <a:ext cx="260252" cy="319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1" name="Shape 151" descr="7-segment.jpg"/>
                    <p:cNvPicPr preferRelativeResize="0"/>
                    <p:nvPr/>
                  </p:nvPicPr>
                  <p:blipFill>
                    <a:blip r:embed="rId2">
                      <a:alphaModFix/>
                    </a:blip>
                    <a:stretch>
                      <a:fillRect/>
                    </a:stretch>
                  </p:blipFill>
                  <p:spPr>
                    <a:xfrm rot="10800000">
                      <a:off x="9560574" y="178986"/>
                      <a:ext cx="260252" cy="319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2631604" y="3094737"/>
                    <a:ext cx="1843088" cy="3000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CELL 0</a:t>
                    </a: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2630420" y="4643395"/>
                    <a:ext cx="1843088" cy="3000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CELL 1</a:t>
                    </a: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437114" y="3113180"/>
                    <a:ext cx="1843088" cy="3000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CELL 2</a:t>
                    </a: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440048" y="4650380"/>
                    <a:ext cx="1843088" cy="3000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CELL 3</a:t>
                    </a:r>
                  </a:p>
                </p:txBody>
              </p:sp>
            </p:grpSp>
          </p:grpSp>
          <p:cxnSp>
            <p:nvCxnSpPr>
              <p:cNvPr id="33" name="Straight Arrow Connector 32"/>
              <p:cNvCxnSpPr/>
              <p:nvPr/>
            </p:nvCxnSpPr>
            <p:spPr>
              <a:xfrm>
                <a:off x="2243231" y="3389760"/>
                <a:ext cx="387189" cy="0"/>
              </a:xfrm>
              <a:prstGeom prst="straightConnector1">
                <a:avLst/>
              </a:prstGeom>
              <a:noFill/>
              <a:ln w="38100" cap="rnd" cmpd="sng" algn="ctr">
                <a:solidFill>
                  <a:schemeClr val="tx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2265240" y="4912992"/>
                <a:ext cx="387189" cy="0"/>
              </a:xfrm>
              <a:prstGeom prst="straightConnector1">
                <a:avLst/>
              </a:prstGeom>
              <a:noFill/>
              <a:ln w="38100" cap="rnd" cmpd="sng" algn="ctr">
                <a:solidFill>
                  <a:schemeClr val="tx1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40" name="TextBox 39"/>
              <p:cNvSpPr txBox="1"/>
              <p:nvPr/>
            </p:nvSpPr>
            <p:spPr>
              <a:xfrm>
                <a:off x="1125106" y="3223770"/>
                <a:ext cx="117157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350" kern="0" dirty="0">
                    <a:latin typeface="Century Gothic" panose="020B0502020202020204"/>
                  </a:rPr>
                  <a:t>Top Row</a:t>
                </a: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84028" y="4727440"/>
                <a:ext cx="133598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350" kern="0" dirty="0">
                    <a:latin typeface="Century Gothic" panose="020B0502020202020204"/>
                  </a:rPr>
                  <a:t>Bottom Row</a:t>
                </a: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3" y="2517506"/>
            <a:ext cx="11244066" cy="320192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</a:t>
            </a:r>
            <a:r>
              <a:rPr lang="en-US" dirty="0"/>
              <a:t>| Terminology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20352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34569" y="2187348"/>
            <a:ext cx="1722863" cy="3018898"/>
            <a:chOff x="9808100" y="599336"/>
            <a:chExt cx="1722863" cy="3018898"/>
          </a:xfrm>
        </p:grpSpPr>
        <p:grpSp>
          <p:nvGrpSpPr>
            <p:cNvPr id="3" name="Group 2"/>
            <p:cNvGrpSpPr/>
            <p:nvPr/>
          </p:nvGrpSpPr>
          <p:grpSpPr>
            <a:xfrm>
              <a:off x="9808100" y="599336"/>
              <a:ext cx="1722863" cy="3018898"/>
              <a:chOff x="9224560" y="2438399"/>
              <a:chExt cx="1290094" cy="2184976"/>
            </a:xfrm>
          </p:grpSpPr>
          <p:sp>
            <p:nvSpPr>
              <p:cNvPr id="29" name="Shape 158"/>
              <p:cNvSpPr/>
              <p:nvPr/>
            </p:nvSpPr>
            <p:spPr>
              <a:xfrm flipH="1">
                <a:off x="9224560" y="2438399"/>
                <a:ext cx="1290094" cy="1092488"/>
              </a:xfrm>
              <a:prstGeom prst="rect">
                <a:avLst/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  <p:sp>
            <p:nvSpPr>
              <p:cNvPr id="30" name="Shape 159"/>
              <p:cNvSpPr/>
              <p:nvPr/>
            </p:nvSpPr>
            <p:spPr>
              <a:xfrm rot="5400000" flipH="1">
                <a:off x="9336696" y="2469917"/>
                <a:ext cx="135602" cy="162561"/>
              </a:xfrm>
              <a:prstGeom prst="flowChartDelay">
                <a:avLst/>
              </a:prstGeom>
              <a:solidFill>
                <a:srgbClr val="B7B7B7"/>
              </a:solidFill>
              <a:ln w="19050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  <p:sp>
            <p:nvSpPr>
              <p:cNvPr id="31" name="Shape 165"/>
              <p:cNvSpPr/>
              <p:nvPr/>
            </p:nvSpPr>
            <p:spPr>
              <a:xfrm flipH="1">
                <a:off x="9224560" y="3530887"/>
                <a:ext cx="1290094" cy="1092488"/>
              </a:xfrm>
              <a:prstGeom prst="rect">
                <a:avLst/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  <p:sp>
            <p:nvSpPr>
              <p:cNvPr id="32" name="Shape 166"/>
              <p:cNvSpPr/>
              <p:nvPr/>
            </p:nvSpPr>
            <p:spPr>
              <a:xfrm rot="5400000" flipH="1">
                <a:off x="9336696" y="3562405"/>
                <a:ext cx="135602" cy="162561"/>
              </a:xfrm>
              <a:prstGeom prst="flowChartDelay">
                <a:avLst/>
              </a:prstGeom>
              <a:solidFill>
                <a:srgbClr val="B7B7B7"/>
              </a:solidFill>
              <a:ln w="19050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  <p:sp>
            <p:nvSpPr>
              <p:cNvPr id="33" name="Shape 167"/>
              <p:cNvSpPr/>
              <p:nvPr/>
            </p:nvSpPr>
            <p:spPr>
              <a:xfrm flipH="1">
                <a:off x="9615250" y="4168403"/>
                <a:ext cx="508695" cy="430045"/>
              </a:xfrm>
              <a:prstGeom prst="ellipse">
                <a:avLst/>
              </a:prstGeom>
              <a:solidFill>
                <a:srgbClr val="666666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  <p:pic>
            <p:nvPicPr>
              <p:cNvPr id="35" name="Shape 150" descr="7-segment.jp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0800000">
                <a:off x="10149001" y="2473202"/>
                <a:ext cx="260252" cy="319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Shape 151" descr="7-segment.jp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0800000">
                <a:off x="9868673" y="2473202"/>
                <a:ext cx="260252" cy="3191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" name="Shape 160"/>
            <p:cNvSpPr/>
            <p:nvPr/>
          </p:nvSpPr>
          <p:spPr>
            <a:xfrm flipH="1">
              <a:off x="10328051" y="1460526"/>
              <a:ext cx="681137" cy="613819"/>
            </a:xfrm>
            <a:prstGeom prst="ellipse">
              <a:avLst/>
            </a:prstGeom>
            <a:solidFill>
              <a:srgbClr val="666666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</p:grpSp>
      <p:sp>
        <p:nvSpPr>
          <p:cNvPr id="393" name="Shape 393"/>
          <p:cNvSpPr txBox="1"/>
          <p:nvPr/>
        </p:nvSpPr>
        <p:spPr>
          <a:xfrm>
            <a:off x="2546385" y="2108785"/>
            <a:ext cx="1418093" cy="5014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State Indicator</a:t>
            </a:r>
          </a:p>
        </p:txBody>
      </p:sp>
      <p:cxnSp>
        <p:nvCxnSpPr>
          <p:cNvPr id="394" name="Shape 394"/>
          <p:cNvCxnSpPr>
            <a:stCxn id="393" idx="3"/>
            <a:endCxn id="32" idx="2"/>
          </p:cNvCxnSpPr>
          <p:nvPr/>
        </p:nvCxnSpPr>
        <p:spPr>
          <a:xfrm>
            <a:off x="3964478" y="2359511"/>
            <a:ext cx="1401843" cy="1493136"/>
          </a:xfrm>
          <a:prstGeom prst="straightConnector1">
            <a:avLst/>
          </a:prstGeom>
          <a:noFill/>
          <a:ln w="381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2" name="Shape 392"/>
          <p:cNvCxnSpPr>
            <a:stCxn id="393" idx="3"/>
            <a:endCxn id="30" idx="2"/>
          </p:cNvCxnSpPr>
          <p:nvPr/>
        </p:nvCxnSpPr>
        <p:spPr>
          <a:xfrm flipV="1">
            <a:off x="3964478" y="2343198"/>
            <a:ext cx="1401843" cy="16313"/>
          </a:xfrm>
          <a:prstGeom prst="straightConnector1">
            <a:avLst/>
          </a:prstGeom>
          <a:noFill/>
          <a:ln w="381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2" name="Shape 402"/>
          <p:cNvSpPr txBox="1"/>
          <p:nvPr/>
        </p:nvSpPr>
        <p:spPr>
          <a:xfrm>
            <a:off x="7252996" y="2787077"/>
            <a:ext cx="2426700" cy="605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Number display turn off (Unused)</a:t>
            </a:r>
          </a:p>
        </p:txBody>
      </p:sp>
      <p:cxnSp>
        <p:nvCxnSpPr>
          <p:cNvPr id="403" name="Shape 403"/>
          <p:cNvCxnSpPr>
            <a:stCxn id="402" idx="1"/>
            <a:endCxn id="36" idx="0"/>
          </p:cNvCxnSpPr>
          <p:nvPr/>
        </p:nvCxnSpPr>
        <p:spPr>
          <a:xfrm flipH="1" flipV="1">
            <a:off x="6268530" y="2676426"/>
            <a:ext cx="984466" cy="413201"/>
          </a:xfrm>
          <a:prstGeom prst="straightConnector1">
            <a:avLst/>
          </a:prstGeom>
          <a:noFill/>
          <a:ln w="38100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4" name="Shape 404"/>
          <p:cNvCxnSpPr>
            <a:stCxn id="402" idx="1"/>
          </p:cNvCxnSpPr>
          <p:nvPr/>
        </p:nvCxnSpPr>
        <p:spPr>
          <a:xfrm flipH="1" flipV="1">
            <a:off x="6615996" y="2676896"/>
            <a:ext cx="637000" cy="412731"/>
          </a:xfrm>
          <a:prstGeom prst="straightConnector1">
            <a:avLst/>
          </a:prstGeom>
          <a:noFill/>
          <a:ln w="38100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5" name="Shape 405"/>
          <p:cNvSpPr txBox="1"/>
          <p:nvPr/>
        </p:nvSpPr>
        <p:spPr>
          <a:xfrm>
            <a:off x="7220746" y="3707027"/>
            <a:ext cx="2491200" cy="1253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/>
              <a:t>Buttons are assigned to separate functionalities</a:t>
            </a:r>
          </a:p>
        </p:txBody>
      </p:sp>
      <p:cxnSp>
        <p:nvCxnSpPr>
          <p:cNvPr id="406" name="Shape 406"/>
          <p:cNvCxnSpPr>
            <a:stCxn id="405" idx="1"/>
            <a:endCxn id="37" idx="2"/>
          </p:cNvCxnSpPr>
          <p:nvPr/>
        </p:nvCxnSpPr>
        <p:spPr>
          <a:xfrm flipH="1" flipV="1">
            <a:off x="6435657" y="3355448"/>
            <a:ext cx="785089" cy="978279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7" name="Shape 407"/>
          <p:cNvCxnSpPr>
            <a:stCxn id="405" idx="1"/>
            <a:endCxn id="33" idx="2"/>
          </p:cNvCxnSpPr>
          <p:nvPr/>
        </p:nvCxnSpPr>
        <p:spPr>
          <a:xfrm flipH="1">
            <a:off x="6435657" y="4333727"/>
            <a:ext cx="785089" cy="540991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601" y="1090171"/>
            <a:ext cx="7429499" cy="1108928"/>
          </a:xfrm>
        </p:spPr>
        <p:txBody>
          <a:bodyPr/>
          <a:lstStyle/>
          <a:p>
            <a:pPr algn="ctr"/>
            <a:r>
              <a:rPr lang="en-US" dirty="0">
                <a:latin typeface="Century" panose="02040604050505020304" pitchFamily="18" charset="0"/>
              </a:rPr>
              <a:t>Toggle Mode</a:t>
            </a:r>
          </a:p>
        </p:txBody>
      </p:sp>
      <p:sp>
        <p:nvSpPr>
          <p:cNvPr id="47" name="Shape 393"/>
          <p:cNvSpPr txBox="1"/>
          <p:nvPr/>
        </p:nvSpPr>
        <p:spPr>
          <a:xfrm>
            <a:off x="2546384" y="2670182"/>
            <a:ext cx="1418093" cy="5014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Green for “On”</a:t>
            </a:r>
          </a:p>
        </p:txBody>
      </p:sp>
      <p:sp>
        <p:nvSpPr>
          <p:cNvPr id="48" name="Shape 393"/>
          <p:cNvSpPr txBox="1"/>
          <p:nvPr/>
        </p:nvSpPr>
        <p:spPr>
          <a:xfrm>
            <a:off x="2546384" y="3255313"/>
            <a:ext cx="1418093" cy="501451"/>
          </a:xfrm>
          <a:prstGeom prst="rect">
            <a:avLst/>
          </a:prstGeom>
          <a:solidFill>
            <a:srgbClr val="FF4C3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Red for “Off”</a:t>
            </a:r>
          </a:p>
        </p:txBody>
      </p:sp>
      <p:sp>
        <p:nvSpPr>
          <p:cNvPr id="388" name="Shape 388"/>
          <p:cNvSpPr/>
          <p:nvPr/>
        </p:nvSpPr>
        <p:spPr>
          <a:xfrm rot="16200000">
            <a:off x="5376308" y="2229770"/>
            <a:ext cx="203011" cy="211200"/>
          </a:xfrm>
          <a:prstGeom prst="flowChartDelay">
            <a:avLst/>
          </a:prstGeom>
          <a:solidFill>
            <a:srgbClr val="00FF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49" name="Shape 392"/>
          <p:cNvCxnSpPr>
            <a:stCxn id="47" idx="3"/>
            <a:endCxn id="30" idx="2"/>
          </p:cNvCxnSpPr>
          <p:nvPr/>
        </p:nvCxnSpPr>
        <p:spPr>
          <a:xfrm flipV="1">
            <a:off x="3964477" y="2343198"/>
            <a:ext cx="1401844" cy="57771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" name="Shape 392"/>
          <p:cNvCxnSpPr>
            <a:stCxn id="48" idx="3"/>
            <a:endCxn id="30" idx="2"/>
          </p:cNvCxnSpPr>
          <p:nvPr/>
        </p:nvCxnSpPr>
        <p:spPr>
          <a:xfrm flipV="1">
            <a:off x="3964477" y="2343198"/>
            <a:ext cx="1401844" cy="1162841"/>
          </a:xfrm>
          <a:prstGeom prst="straightConnector1">
            <a:avLst/>
          </a:prstGeom>
          <a:noFill/>
          <a:ln w="38100" cap="flat" cmpd="sng">
            <a:solidFill>
              <a:srgbClr val="FF4C3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9" name="Shape 389"/>
          <p:cNvSpPr/>
          <p:nvPr/>
        </p:nvSpPr>
        <p:spPr>
          <a:xfrm rot="16200000">
            <a:off x="5373156" y="2242681"/>
            <a:ext cx="203225" cy="216900"/>
          </a:xfrm>
          <a:prstGeom prst="flowChartDelay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026" name="Picture 2" descr="Image result for shoe top view clip 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50000" r="100000">
                        <a14:foregroundMark x1="66340" y1="19257" x2="66340" y2="19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78"/>
          <a:stretch/>
        </p:blipFill>
        <p:spPr bwMode="auto">
          <a:xfrm>
            <a:off x="4641218" y="6858000"/>
            <a:ext cx="290426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</a:t>
            </a:r>
            <a:r>
              <a:rPr lang="en-US" dirty="0"/>
              <a:t>| Terminology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| 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14548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36227 L 0.00013 -0.5388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0.53889 L 4.16667E-7 0.2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44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00013 -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0.53889 L 4.16667E-7 0.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86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 animBg="1"/>
      <p:bldP spid="402" grpId="0" animBg="1"/>
      <p:bldP spid="402" grpId="1" animBg="1"/>
      <p:bldP spid="405" grpId="0" animBg="1"/>
      <p:bldP spid="405" grpId="1" animBg="1"/>
      <p:bldP spid="2" grpId="0"/>
      <p:bldP spid="47" grpId="0" animBg="1"/>
      <p:bldP spid="48" grpId="0" animBg="1"/>
      <p:bldP spid="388" grpId="0" animBg="1"/>
      <p:bldP spid="3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Knob Mode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46255" y="2197641"/>
            <a:ext cx="8099491" cy="3434626"/>
            <a:chOff x="1441634" y="2143849"/>
            <a:chExt cx="8099491" cy="3434626"/>
          </a:xfrm>
        </p:grpSpPr>
        <p:sp>
          <p:nvSpPr>
            <p:cNvPr id="4" name="Shape 470"/>
            <p:cNvSpPr/>
            <p:nvPr/>
          </p:nvSpPr>
          <p:spPr>
            <a:xfrm>
              <a:off x="4937635" y="2503950"/>
              <a:ext cx="1676100" cy="30744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grpSp>
          <p:nvGrpSpPr>
            <p:cNvPr id="5" name="Shape 471"/>
            <p:cNvGrpSpPr/>
            <p:nvPr/>
          </p:nvGrpSpPr>
          <p:grpSpPr>
            <a:xfrm>
              <a:off x="4937735" y="2504075"/>
              <a:ext cx="1676100" cy="3074400"/>
              <a:chOff x="818325" y="848950"/>
              <a:chExt cx="1676100" cy="3074400"/>
            </a:xfrm>
          </p:grpSpPr>
          <p:grpSp>
            <p:nvGrpSpPr>
              <p:cNvPr id="18" name="Shape 472"/>
              <p:cNvGrpSpPr/>
              <p:nvPr/>
            </p:nvGrpSpPr>
            <p:grpSpPr>
              <a:xfrm>
                <a:off x="818325" y="848950"/>
                <a:ext cx="1676100" cy="1537200"/>
                <a:chOff x="4783550" y="291400"/>
                <a:chExt cx="1676100" cy="1537200"/>
              </a:xfrm>
            </p:grpSpPr>
            <p:sp>
              <p:nvSpPr>
                <p:cNvPr id="24" name="Shape 473"/>
                <p:cNvSpPr/>
                <p:nvPr/>
              </p:nvSpPr>
              <p:spPr>
                <a:xfrm>
                  <a:off x="4783550" y="291400"/>
                  <a:ext cx="1676100" cy="153720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>
                  <a:solidFill>
                    <a:srgbClr val="14619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  <p:sp>
              <p:nvSpPr>
                <p:cNvPr id="25" name="Shape 474"/>
                <p:cNvSpPr/>
                <p:nvPr/>
              </p:nvSpPr>
              <p:spPr>
                <a:xfrm rot="16200000">
                  <a:off x="5005346" y="444425"/>
                  <a:ext cx="190800" cy="211200"/>
                </a:xfrm>
                <a:prstGeom prst="flowChartDelay">
                  <a:avLst/>
                </a:prstGeom>
                <a:solidFill>
                  <a:srgbClr val="B7B7B7"/>
                </a:solidFill>
                <a:ln w="19050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  <p:sp>
              <p:nvSpPr>
                <p:cNvPr id="26" name="Shape 476"/>
                <p:cNvSpPr/>
                <p:nvPr/>
              </p:nvSpPr>
              <p:spPr>
                <a:xfrm>
                  <a:off x="5291161" y="1190650"/>
                  <a:ext cx="660900" cy="605100"/>
                </a:xfrm>
                <a:prstGeom prst="ellipse">
                  <a:avLst/>
                </a:prstGeom>
                <a:solidFill>
                  <a:srgbClr val="666666"/>
                </a:solidFill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  <p:pic>
              <p:nvPicPr>
                <p:cNvPr id="27" name="Shape 477" descr="7-segment.jpg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638140" y="336349"/>
                  <a:ext cx="338121" cy="449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Shape 478" descr="7-segment.jpg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988929" y="336349"/>
                  <a:ext cx="338121" cy="449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" name="Shape 479"/>
              <p:cNvGrpSpPr/>
              <p:nvPr/>
            </p:nvGrpSpPr>
            <p:grpSpPr>
              <a:xfrm>
                <a:off x="818325" y="2386150"/>
                <a:ext cx="1676100" cy="1537200"/>
                <a:chOff x="4783550" y="1828600"/>
                <a:chExt cx="1676100" cy="1537200"/>
              </a:xfrm>
            </p:grpSpPr>
            <p:grpSp>
              <p:nvGrpSpPr>
                <p:cNvPr id="20" name="Shape 480"/>
                <p:cNvGrpSpPr/>
                <p:nvPr/>
              </p:nvGrpSpPr>
              <p:grpSpPr>
                <a:xfrm>
                  <a:off x="4783550" y="1828600"/>
                  <a:ext cx="1676100" cy="1537200"/>
                  <a:chOff x="4783550" y="291400"/>
                  <a:chExt cx="1676100" cy="1537200"/>
                </a:xfrm>
              </p:grpSpPr>
              <p:sp>
                <p:nvSpPr>
                  <p:cNvPr id="22" name="Shape 481"/>
                  <p:cNvSpPr/>
                  <p:nvPr/>
                </p:nvSpPr>
                <p:spPr>
                  <a:xfrm>
                    <a:off x="4783550" y="291400"/>
                    <a:ext cx="1676100" cy="1537200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9525" cap="flat" cmpd="sng">
                    <a:solidFill>
                      <a:srgbClr val="146194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23" name="Shape 483"/>
                  <p:cNvSpPr/>
                  <p:nvPr/>
                </p:nvSpPr>
                <p:spPr>
                  <a:xfrm rot="16200000">
                    <a:off x="5005346" y="344514"/>
                    <a:ext cx="190800" cy="211200"/>
                  </a:xfrm>
                  <a:prstGeom prst="flowChartDelay">
                    <a:avLst/>
                  </a:prstGeom>
                  <a:solidFill>
                    <a:srgbClr val="B7B7B7"/>
                  </a:solidFill>
                  <a:ln w="19050" cap="flat" cmpd="sng">
                    <a:solidFill>
                      <a:srgbClr val="D9D9D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</p:grpSp>
            <p:sp>
              <p:nvSpPr>
                <p:cNvPr id="21" name="Shape 484"/>
                <p:cNvSpPr/>
                <p:nvPr/>
              </p:nvSpPr>
              <p:spPr>
                <a:xfrm>
                  <a:off x="5291161" y="2725625"/>
                  <a:ext cx="660900" cy="605100"/>
                </a:xfrm>
                <a:prstGeom prst="ellipse">
                  <a:avLst/>
                </a:prstGeom>
                <a:solidFill>
                  <a:srgbClr val="666666"/>
                </a:solidFill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p:grpSp>
        </p:grpSp>
        <p:sp>
          <p:nvSpPr>
            <p:cNvPr id="7" name="Shape 486"/>
            <p:cNvSpPr txBox="1"/>
            <p:nvPr/>
          </p:nvSpPr>
          <p:spPr>
            <a:xfrm>
              <a:off x="4950647" y="3079250"/>
              <a:ext cx="1650600" cy="2337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“Increase”</a:t>
              </a:r>
            </a:p>
          </p:txBody>
        </p:sp>
        <p:sp>
          <p:nvSpPr>
            <p:cNvPr id="8" name="Shape 487"/>
            <p:cNvSpPr txBox="1"/>
            <p:nvPr/>
          </p:nvSpPr>
          <p:spPr>
            <a:xfrm>
              <a:off x="4950847" y="4482475"/>
              <a:ext cx="1650600" cy="2337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“Decrease”</a:t>
              </a:r>
            </a:p>
          </p:txBody>
        </p:sp>
        <p:sp>
          <p:nvSpPr>
            <p:cNvPr id="9" name="Shape 488"/>
            <p:cNvSpPr txBox="1"/>
            <p:nvPr/>
          </p:nvSpPr>
          <p:spPr>
            <a:xfrm>
              <a:off x="1441634" y="3743881"/>
              <a:ext cx="2733000" cy="6051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rPr>
                <a:t>Column of buttons is “Linked”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409093" y="2571445"/>
              <a:ext cx="2661107" cy="1628419"/>
              <a:chOff x="9971406" y="3548195"/>
              <a:chExt cx="2661107" cy="1628419"/>
            </a:xfrm>
          </p:grpSpPr>
          <p:sp>
            <p:nvSpPr>
              <p:cNvPr id="15" name="Shape 489"/>
              <p:cNvSpPr txBox="1"/>
              <p:nvPr/>
            </p:nvSpPr>
            <p:spPr>
              <a:xfrm>
                <a:off x="9971406" y="3548195"/>
                <a:ext cx="1653992" cy="605100"/>
              </a:xfrm>
              <a:prstGeom prst="rect">
                <a:avLst/>
              </a:prstGeom>
              <a:solidFill>
                <a:srgbClr val="FF4C39"/>
              </a:solidFill>
              <a:ln>
                <a:solidFill>
                  <a:srgbClr val="FF4C39"/>
                </a:solidFill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rPr>
                  <a:t>LEDs turn off (Unused)</a:t>
                </a:r>
              </a:p>
            </p:txBody>
          </p:sp>
          <p:cxnSp>
            <p:nvCxnSpPr>
              <p:cNvPr id="16" name="Shape 490"/>
              <p:cNvCxnSpPr>
                <a:stCxn id="15" idx="3"/>
                <a:endCxn id="25" idx="0"/>
              </p:cNvCxnSpPr>
              <p:nvPr/>
            </p:nvCxnSpPr>
            <p:spPr>
              <a:xfrm flipV="1">
                <a:off x="11625398" y="3739325"/>
                <a:ext cx="1007115" cy="11142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4C39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17" name="Shape 491"/>
              <p:cNvCxnSpPr>
                <a:stCxn id="15" idx="3"/>
                <a:endCxn id="23" idx="0"/>
              </p:cNvCxnSpPr>
              <p:nvPr/>
            </p:nvCxnSpPr>
            <p:spPr>
              <a:xfrm>
                <a:off x="11625398" y="3850745"/>
                <a:ext cx="1007115" cy="132586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4C39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sp>
          <p:nvSpPr>
            <p:cNvPr id="11" name="Shape 492"/>
            <p:cNvSpPr txBox="1"/>
            <p:nvPr/>
          </p:nvSpPr>
          <p:spPr>
            <a:xfrm>
              <a:off x="7203225" y="2143849"/>
              <a:ext cx="2337900" cy="523451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rPr>
                <a:t>Number display turned on</a:t>
              </a:r>
            </a:p>
          </p:txBody>
        </p:sp>
        <p:cxnSp>
          <p:nvCxnSpPr>
            <p:cNvPr id="12" name="Shape 493"/>
            <p:cNvCxnSpPr>
              <a:stCxn id="11" idx="1"/>
              <a:endCxn id="28" idx="3"/>
            </p:cNvCxnSpPr>
            <p:nvPr/>
          </p:nvCxnSpPr>
          <p:spPr>
            <a:xfrm flipH="1">
              <a:off x="6481235" y="2405575"/>
              <a:ext cx="721990" cy="367999"/>
            </a:xfrm>
            <a:prstGeom prst="straightConnector1">
              <a:avLst/>
            </a:prstGeom>
            <a:noFill/>
            <a:ln w="28575" cap="flat" cmpd="sng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3" name="Shape 494"/>
            <p:cNvCxnSpPr>
              <a:stCxn id="7" idx="1"/>
            </p:cNvCxnSpPr>
            <p:nvPr/>
          </p:nvCxnSpPr>
          <p:spPr>
            <a:xfrm rot="10800000" flipV="1">
              <a:off x="4312685" y="3196100"/>
              <a:ext cx="637962" cy="898100"/>
            </a:xfrm>
            <a:prstGeom prst="curvedConnector2">
              <a:avLst/>
            </a:prstGeom>
            <a:noFill/>
            <a:ln w="38100" cap="flat" cmpd="sng">
              <a:solidFill>
                <a:srgbClr val="00B050"/>
              </a:solidFill>
              <a:prstDash val="dash"/>
              <a:round/>
              <a:headEnd type="oval" w="lg" len="lg"/>
              <a:tailEnd type="none" w="lg" len="lg"/>
            </a:ln>
          </p:spPr>
        </p:cxnSp>
        <p:cxnSp>
          <p:nvCxnSpPr>
            <p:cNvPr id="14" name="Shape 495"/>
            <p:cNvCxnSpPr>
              <a:endCxn id="22" idx="1"/>
            </p:cNvCxnSpPr>
            <p:nvPr/>
          </p:nvCxnSpPr>
          <p:spPr>
            <a:xfrm rot="16200000" flipH="1">
              <a:off x="4267373" y="4139512"/>
              <a:ext cx="715675" cy="625050"/>
            </a:xfrm>
            <a:prstGeom prst="curvedConnector2">
              <a:avLst/>
            </a:prstGeom>
            <a:noFill/>
            <a:ln w="38100" cap="flat" cmpd="sng">
              <a:solidFill>
                <a:srgbClr val="00B050"/>
              </a:solidFill>
              <a:prstDash val="dash"/>
              <a:round/>
              <a:headEnd type="none" w="lg" len="lg"/>
              <a:tailEnd type="oval" w="lg" len="lg"/>
            </a:ln>
          </p:spPr>
        </p:cxnSp>
      </p:grpSp>
      <p:sp>
        <p:nvSpPr>
          <p:cNvPr id="29" name="TextBox 28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</a:t>
            </a:r>
            <a:r>
              <a:rPr lang="en-US" dirty="0"/>
              <a:t>| Terminology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144198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Knob Mode: Why?</a:t>
            </a:r>
          </a:p>
        </p:txBody>
      </p:sp>
      <p:sp>
        <p:nvSpPr>
          <p:cNvPr id="3" name="Shape 517"/>
          <p:cNvSpPr/>
          <p:nvPr/>
        </p:nvSpPr>
        <p:spPr>
          <a:xfrm>
            <a:off x="7312450" y="3449575"/>
            <a:ext cx="459300" cy="1467600"/>
          </a:xfrm>
          <a:prstGeom prst="upDownArrow">
            <a:avLst>
              <a:gd name="adj1" fmla="val 50000"/>
              <a:gd name="adj2" fmla="val 50000"/>
            </a:avLst>
          </a:prstGeom>
          <a:solidFill>
            <a:sysClr val="window" lastClr="FFFFFF">
              <a:lumMod val="85000"/>
            </a:sysClr>
          </a:solidFill>
          <a:ln w="9525" cap="flat" cmpd="sng">
            <a:solidFill>
              <a:srgbClr val="14619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4" name="Shape 518"/>
          <p:cNvSpPr txBox="1"/>
          <p:nvPr/>
        </p:nvSpPr>
        <p:spPr>
          <a:xfrm>
            <a:off x="6090114" y="3908451"/>
            <a:ext cx="1351287" cy="54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latin typeface="Century Gothic" panose="020B0502020202020204"/>
              </a:rPr>
              <a:t>Column is “Linked”</a:t>
            </a:r>
          </a:p>
        </p:txBody>
      </p:sp>
      <p:sp>
        <p:nvSpPr>
          <p:cNvPr id="16" name="Shape 531"/>
          <p:cNvSpPr/>
          <p:nvPr/>
        </p:nvSpPr>
        <p:spPr>
          <a:xfrm>
            <a:off x="4745400" y="1805725"/>
            <a:ext cx="2349300" cy="79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" lastClr="FFFFFF">
              <a:lumMod val="85000"/>
            </a:sysClr>
          </a:solidFill>
          <a:ln w="9525" cap="flat" cmpd="sng">
            <a:solidFill>
              <a:srgbClr val="14619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The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WHY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?</a:t>
            </a:r>
          </a:p>
        </p:txBody>
      </p:sp>
      <p:sp>
        <p:nvSpPr>
          <p:cNvPr id="17" name="Shape 532"/>
          <p:cNvSpPr txBox="1"/>
          <p:nvPr/>
        </p:nvSpPr>
        <p:spPr>
          <a:xfrm>
            <a:off x="5120640" y="2785480"/>
            <a:ext cx="2917921" cy="54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3000" dirty="0">
                <a:latin typeface="Century Gothic" panose="020B0502020202020204"/>
              </a:rPr>
              <a:t>+1or +2 if held</a:t>
            </a:r>
          </a:p>
        </p:txBody>
      </p:sp>
      <p:sp>
        <p:nvSpPr>
          <p:cNvPr id="18" name="Shape 533"/>
          <p:cNvSpPr txBox="1"/>
          <p:nvPr/>
        </p:nvSpPr>
        <p:spPr>
          <a:xfrm>
            <a:off x="5120640" y="5031422"/>
            <a:ext cx="2917921" cy="54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3000" dirty="0">
                <a:latin typeface="Century Gothic" panose="020B0502020202020204"/>
              </a:rPr>
              <a:t>-1or -2 if held</a:t>
            </a:r>
          </a:p>
        </p:txBody>
      </p:sp>
      <p:pic>
        <p:nvPicPr>
          <p:cNvPr id="19" name="Shape 534" descr="03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42495" y="2914906"/>
            <a:ext cx="2814190" cy="185943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535"/>
          <p:cNvSpPr txBox="1"/>
          <p:nvPr/>
        </p:nvSpPr>
        <p:spPr>
          <a:xfrm>
            <a:off x="2003525" y="1907825"/>
            <a:ext cx="2295000" cy="586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solidFill>
                  <a:srgbClr val="F3F3F3"/>
                </a:solidFill>
                <a:latin typeface="Century Gothic" panose="020B0502020202020204"/>
              </a:rPr>
              <a:t>Using </a:t>
            </a:r>
            <a:r>
              <a:rPr lang="en" sz="2400" b="1">
                <a:solidFill>
                  <a:srgbClr val="F3F3F3"/>
                </a:solidFill>
                <a:latin typeface="Century Gothic" panose="020B0502020202020204"/>
              </a:rPr>
              <a:t>Hand</a:t>
            </a:r>
          </a:p>
        </p:txBody>
      </p:sp>
      <p:grpSp>
        <p:nvGrpSpPr>
          <p:cNvPr id="21" name="Shape 471"/>
          <p:cNvGrpSpPr/>
          <p:nvPr/>
        </p:nvGrpSpPr>
        <p:grpSpPr>
          <a:xfrm>
            <a:off x="7963616" y="2682652"/>
            <a:ext cx="1676100" cy="3074400"/>
            <a:chOff x="818325" y="848950"/>
            <a:chExt cx="1676100" cy="3074400"/>
          </a:xfrm>
        </p:grpSpPr>
        <p:grpSp>
          <p:nvGrpSpPr>
            <p:cNvPr id="22" name="Shape 472"/>
            <p:cNvGrpSpPr/>
            <p:nvPr/>
          </p:nvGrpSpPr>
          <p:grpSpPr>
            <a:xfrm>
              <a:off x="818325" y="848950"/>
              <a:ext cx="1676100" cy="1537200"/>
              <a:chOff x="4783550" y="291400"/>
              <a:chExt cx="1676100" cy="1537200"/>
            </a:xfrm>
          </p:grpSpPr>
          <p:sp>
            <p:nvSpPr>
              <p:cNvPr id="28" name="Shape 473"/>
              <p:cNvSpPr/>
              <p:nvPr/>
            </p:nvSpPr>
            <p:spPr>
              <a:xfrm>
                <a:off x="4783550" y="291400"/>
                <a:ext cx="1676100" cy="15372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>
                <a:solidFill>
                  <a:srgbClr val="14619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  <p:sp>
            <p:nvSpPr>
              <p:cNvPr id="29" name="Shape 474"/>
              <p:cNvSpPr/>
              <p:nvPr/>
            </p:nvSpPr>
            <p:spPr>
              <a:xfrm rot="16200000">
                <a:off x="5005346" y="444425"/>
                <a:ext cx="190800" cy="211200"/>
              </a:xfrm>
              <a:prstGeom prst="flowChartDelay">
                <a:avLst/>
              </a:prstGeom>
              <a:solidFill>
                <a:srgbClr val="B7B7B7"/>
              </a:solidFill>
              <a:ln w="19050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  <p:sp>
            <p:nvSpPr>
              <p:cNvPr id="30" name="Shape 476"/>
              <p:cNvSpPr/>
              <p:nvPr/>
            </p:nvSpPr>
            <p:spPr>
              <a:xfrm>
                <a:off x="5291161" y="1190650"/>
                <a:ext cx="660900" cy="605100"/>
              </a:xfrm>
              <a:prstGeom prst="ellipse">
                <a:avLst/>
              </a:prstGeom>
              <a:solidFill>
                <a:srgbClr val="666666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  <p:pic>
            <p:nvPicPr>
              <p:cNvPr id="31" name="Shape 477" descr="7-segment.jp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638140" y="336349"/>
                <a:ext cx="338121" cy="449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Shape 478" descr="7-segment.jp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988929" y="336349"/>
                <a:ext cx="338121" cy="449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" name="Shape 479"/>
            <p:cNvGrpSpPr/>
            <p:nvPr/>
          </p:nvGrpSpPr>
          <p:grpSpPr>
            <a:xfrm>
              <a:off x="818325" y="2386150"/>
              <a:ext cx="1676100" cy="1537200"/>
              <a:chOff x="4783550" y="1828600"/>
              <a:chExt cx="1676100" cy="1537200"/>
            </a:xfrm>
          </p:grpSpPr>
          <p:grpSp>
            <p:nvGrpSpPr>
              <p:cNvPr id="24" name="Shape 480"/>
              <p:cNvGrpSpPr/>
              <p:nvPr/>
            </p:nvGrpSpPr>
            <p:grpSpPr>
              <a:xfrm>
                <a:off x="4783550" y="1828600"/>
                <a:ext cx="1676100" cy="1537200"/>
                <a:chOff x="4783550" y="291400"/>
                <a:chExt cx="1676100" cy="1537200"/>
              </a:xfrm>
            </p:grpSpPr>
            <p:sp>
              <p:nvSpPr>
                <p:cNvPr id="26" name="Shape 481"/>
                <p:cNvSpPr/>
                <p:nvPr/>
              </p:nvSpPr>
              <p:spPr>
                <a:xfrm>
                  <a:off x="4783550" y="291400"/>
                  <a:ext cx="1676100" cy="153720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>
                  <a:solidFill>
                    <a:srgbClr val="14619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  <p:sp>
              <p:nvSpPr>
                <p:cNvPr id="27" name="Shape 483"/>
                <p:cNvSpPr/>
                <p:nvPr/>
              </p:nvSpPr>
              <p:spPr>
                <a:xfrm rot="16200000">
                  <a:off x="5005346" y="344514"/>
                  <a:ext cx="190800" cy="211200"/>
                </a:xfrm>
                <a:prstGeom prst="flowChartDelay">
                  <a:avLst/>
                </a:prstGeom>
                <a:solidFill>
                  <a:srgbClr val="B7B7B7"/>
                </a:solidFill>
                <a:ln w="19050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p:grpSp>
          <p:sp>
            <p:nvSpPr>
              <p:cNvPr id="25" name="Shape 484"/>
              <p:cNvSpPr/>
              <p:nvPr/>
            </p:nvSpPr>
            <p:spPr>
              <a:xfrm>
                <a:off x="5291161" y="2725625"/>
                <a:ext cx="660900" cy="605100"/>
              </a:xfrm>
              <a:prstGeom prst="ellipse">
                <a:avLst/>
              </a:prstGeom>
              <a:solidFill>
                <a:srgbClr val="666666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</p:grpSp>
      </p:grpSp>
      <p:sp>
        <p:nvSpPr>
          <p:cNvPr id="33" name="Shape 536"/>
          <p:cNvSpPr txBox="1"/>
          <p:nvPr/>
        </p:nvSpPr>
        <p:spPr>
          <a:xfrm>
            <a:off x="7481750" y="1923612"/>
            <a:ext cx="2349300" cy="5868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052F61">
                    <a:lumMod val="50000"/>
                  </a:srgbClr>
                </a:solidFill>
                <a:latin typeface="Century Gothic" panose="020B0502020202020204"/>
              </a:rPr>
              <a:t>Using</a:t>
            </a:r>
            <a:r>
              <a:rPr lang="en" sz="2400" dirty="0">
                <a:solidFill>
                  <a:prstClr val="white"/>
                </a:solidFill>
                <a:latin typeface="Century Gothic" panose="020B0502020202020204"/>
              </a:rPr>
              <a:t> </a:t>
            </a:r>
            <a:r>
              <a:rPr lang="en" sz="2400" b="1" dirty="0">
                <a:solidFill>
                  <a:srgbClr val="38761D"/>
                </a:solidFill>
                <a:latin typeface="Century Gothic" panose="020B0502020202020204"/>
              </a:rPr>
              <a:t>Foot</a:t>
            </a:r>
          </a:p>
        </p:txBody>
      </p:sp>
      <p:sp>
        <p:nvSpPr>
          <p:cNvPr id="34" name="Shape 519"/>
          <p:cNvSpPr/>
          <p:nvPr/>
        </p:nvSpPr>
        <p:spPr>
          <a:xfrm>
            <a:off x="7985550" y="2704975"/>
            <a:ext cx="1676100" cy="3074400"/>
          </a:xfrm>
          <a:prstGeom prst="rect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35" name="Shape 515"/>
          <p:cNvSpPr txBox="1"/>
          <p:nvPr/>
        </p:nvSpPr>
        <p:spPr>
          <a:xfrm>
            <a:off x="7998562" y="3280275"/>
            <a:ext cx="1650600" cy="2337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prstClr val="black"/>
                </a:solidFill>
                <a:latin typeface="Century Gothic" panose="020B0502020202020204"/>
              </a:rPr>
              <a:t>Increase</a:t>
            </a:r>
          </a:p>
        </p:txBody>
      </p:sp>
      <p:sp>
        <p:nvSpPr>
          <p:cNvPr id="36" name="Shape 516"/>
          <p:cNvSpPr txBox="1"/>
          <p:nvPr/>
        </p:nvSpPr>
        <p:spPr>
          <a:xfrm>
            <a:off x="7998762" y="4683500"/>
            <a:ext cx="1650600" cy="2337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prstClr val="black"/>
                </a:solidFill>
                <a:latin typeface="Century Gothic" panose="020B0502020202020204"/>
              </a:rPr>
              <a:t>Decrease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</a:t>
            </a:r>
            <a:r>
              <a:rPr lang="en-US" dirty="0"/>
              <a:t>| Terminology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1241858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Software Design</a:t>
            </a:r>
          </a:p>
        </p:txBody>
      </p:sp>
    </p:spTree>
    <p:extLst>
      <p:ext uri="{BB962C8B-B14F-4D97-AF65-F5344CB8AC3E}">
        <p14:creationId xmlns:p14="http://schemas.microsoft.com/office/powerpoint/2010/main" val="1487113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Teensy Audio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</a:t>
            </a:r>
            <a:r>
              <a:rPr lang="en-US" dirty="0"/>
              <a:t>| Software Design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Hardware Design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313" r="50495" b="5057"/>
          <a:stretch/>
        </p:blipFill>
        <p:spPr>
          <a:xfrm>
            <a:off x="1814751" y="1995452"/>
            <a:ext cx="9357832" cy="47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Teensy Audio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</a:t>
            </a:r>
            <a:r>
              <a:rPr lang="en-US" dirty="0"/>
              <a:t>| Software Design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Hardware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447"/>
            <a:ext cx="12192000" cy="3666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" r="66023"/>
          <a:stretch/>
        </p:blipFill>
        <p:spPr>
          <a:xfrm>
            <a:off x="-22034" y="2190447"/>
            <a:ext cx="4164377" cy="36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0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3893 0.002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Effect Pipeline Diagram</a:t>
            </a:r>
          </a:p>
        </p:txBody>
      </p:sp>
      <p:grpSp>
        <p:nvGrpSpPr>
          <p:cNvPr id="89" name="Group 88"/>
          <p:cNvGrpSpPr>
            <a:grpSpLocks noChangeAspect="1"/>
          </p:cNvGrpSpPr>
          <p:nvPr/>
        </p:nvGrpSpPr>
        <p:grpSpPr>
          <a:xfrm>
            <a:off x="599615" y="3463953"/>
            <a:ext cx="11788104" cy="2112502"/>
            <a:chOff x="4432092" y="19173188"/>
            <a:chExt cx="26384663" cy="3577940"/>
          </a:xfrm>
        </p:grpSpPr>
        <p:cxnSp>
          <p:nvCxnSpPr>
            <p:cNvPr id="90" name="Straight Arrow Connector 89"/>
            <p:cNvCxnSpPr>
              <a:stCxn id="104" idx="1"/>
              <a:endCxn id="116" idx="6"/>
            </p:cNvCxnSpPr>
            <p:nvPr/>
          </p:nvCxnSpPr>
          <p:spPr>
            <a:xfrm flipH="1" flipV="1">
              <a:off x="6369707" y="20352769"/>
              <a:ext cx="2194780" cy="2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/>
            <p:cNvGrpSpPr>
              <a:grpSpLocks noChangeAspect="1"/>
            </p:cNvGrpSpPr>
            <p:nvPr/>
          </p:nvGrpSpPr>
          <p:grpSpPr>
            <a:xfrm>
              <a:off x="4432092" y="19173188"/>
              <a:ext cx="26384663" cy="3577940"/>
              <a:chOff x="4432092" y="19173188"/>
              <a:chExt cx="26384663" cy="3577940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4432092" y="19271688"/>
                <a:ext cx="4017852" cy="3479440"/>
                <a:chOff x="4651760" y="20018934"/>
                <a:chExt cx="4017852" cy="3479440"/>
              </a:xfrm>
            </p:grpSpPr>
            <p:grpSp>
              <p:nvGrpSpPr>
                <p:cNvPr id="112" name="Group 111"/>
                <p:cNvGrpSpPr>
                  <a:grpSpLocks noChangeAspect="1"/>
                </p:cNvGrpSpPr>
                <p:nvPr/>
              </p:nvGrpSpPr>
              <p:grpSpPr>
                <a:xfrm>
                  <a:off x="4771475" y="20018934"/>
                  <a:ext cx="3898137" cy="1538281"/>
                  <a:chOff x="29515876" y="19950659"/>
                  <a:chExt cx="3898137" cy="1538281"/>
                </a:xfrm>
              </p:grpSpPr>
              <p:sp>
                <p:nvSpPr>
                  <p:cNvPr id="116" name="Flowchart: Connector 115"/>
                  <p:cNvSpPr>
                    <a:spLocks noChangeAspect="1"/>
                  </p:cNvSpPr>
                  <p:nvPr/>
                </p:nvSpPr>
                <p:spPr>
                  <a:xfrm>
                    <a:off x="30419378" y="20574540"/>
                    <a:ext cx="914399" cy="914400"/>
                  </a:xfrm>
                  <a:prstGeom prst="flowChartConnector">
                    <a:avLst/>
                  </a:prstGeom>
                  <a:solidFill>
                    <a:srgbClr val="680000"/>
                  </a:solidFill>
                  <a:ln w="38100" cap="rnd"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29515876" y="19950659"/>
                    <a:ext cx="3898137" cy="573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Audio Output  1</a:t>
                    </a:r>
                  </a:p>
                </p:txBody>
              </p:sp>
            </p:grpSp>
            <p:grpSp>
              <p:nvGrpSpPr>
                <p:cNvPr id="113" name="Group 112"/>
                <p:cNvGrpSpPr/>
                <p:nvPr/>
              </p:nvGrpSpPr>
              <p:grpSpPr>
                <a:xfrm>
                  <a:off x="4651760" y="22064686"/>
                  <a:ext cx="4017852" cy="1433688"/>
                  <a:chOff x="4651760" y="22064686"/>
                  <a:chExt cx="4017852" cy="1433688"/>
                </a:xfrm>
              </p:grpSpPr>
              <p:sp>
                <p:nvSpPr>
                  <p:cNvPr id="114" name="Flowchart: Connector 113"/>
                  <p:cNvSpPr>
                    <a:spLocks noChangeAspect="1"/>
                  </p:cNvSpPr>
                  <p:nvPr/>
                </p:nvSpPr>
                <p:spPr>
                  <a:xfrm>
                    <a:off x="5674977" y="22583974"/>
                    <a:ext cx="914399" cy="914400"/>
                  </a:xfrm>
                  <a:prstGeom prst="flowChartConnector">
                    <a:avLst/>
                  </a:prstGeom>
                  <a:solidFill>
                    <a:srgbClr val="680000"/>
                  </a:solidFill>
                  <a:ln w="38100" cap="rnd"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4651760" y="22064686"/>
                    <a:ext cx="4017852" cy="573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Audio Output 2</a:t>
                    </a:r>
                  </a:p>
                </p:txBody>
              </p:sp>
            </p:grpSp>
          </p:grpSp>
          <p:grpSp>
            <p:nvGrpSpPr>
              <p:cNvPr id="93" name="Group 92"/>
              <p:cNvGrpSpPr/>
              <p:nvPr/>
            </p:nvGrpSpPr>
            <p:grpSpPr>
              <a:xfrm>
                <a:off x="8564487" y="19173188"/>
                <a:ext cx="22252268" cy="2319784"/>
                <a:chOff x="8564487" y="19851619"/>
                <a:chExt cx="22252268" cy="2319784"/>
              </a:xfrm>
            </p:grpSpPr>
            <p:grpSp>
              <p:nvGrpSpPr>
                <p:cNvPr id="96" name="Group 95"/>
                <p:cNvGrpSpPr>
                  <a:grpSpLocks noChangeAspect="1"/>
                </p:cNvGrpSpPr>
                <p:nvPr/>
              </p:nvGrpSpPr>
              <p:grpSpPr>
                <a:xfrm>
                  <a:off x="27660600" y="19851619"/>
                  <a:ext cx="3156155" cy="1636781"/>
                  <a:chOff x="27682722" y="19851619"/>
                  <a:chExt cx="3156155" cy="1636781"/>
                </a:xfrm>
              </p:grpSpPr>
              <p:sp>
                <p:nvSpPr>
                  <p:cNvPr id="110" name="Flowchart: Connector 109"/>
                  <p:cNvSpPr>
                    <a:spLocks noChangeAspect="1"/>
                  </p:cNvSpPr>
                  <p:nvPr/>
                </p:nvSpPr>
                <p:spPr>
                  <a:xfrm>
                    <a:off x="28803600" y="20574000"/>
                    <a:ext cx="914400" cy="914400"/>
                  </a:xfrm>
                  <a:prstGeom prst="flowChartConnector">
                    <a:avLst/>
                  </a:prstGeom>
                  <a:solidFill>
                    <a:srgbClr val="680000"/>
                  </a:solidFill>
                  <a:ln w="3810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27682722" y="19851619"/>
                    <a:ext cx="3156155" cy="573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Audio In</a:t>
                    </a:r>
                  </a:p>
                </p:txBody>
              </p:sp>
            </p:grpSp>
            <p:grpSp>
              <p:nvGrpSpPr>
                <p:cNvPr id="97" name="Group 96"/>
                <p:cNvGrpSpPr/>
                <p:nvPr/>
              </p:nvGrpSpPr>
              <p:grpSpPr>
                <a:xfrm>
                  <a:off x="8564487" y="19893898"/>
                  <a:ext cx="15827426" cy="2277505"/>
                  <a:chOff x="8564487" y="19893898"/>
                  <a:chExt cx="15827426" cy="2277505"/>
                </a:xfrm>
              </p:grpSpPr>
              <p:grpSp>
                <p:nvGrpSpPr>
                  <p:cNvPr id="101" name="Group 100"/>
                  <p:cNvGrpSpPr/>
                  <p:nvPr/>
                </p:nvGrpSpPr>
                <p:grpSpPr>
                  <a:xfrm>
                    <a:off x="20491845" y="19893898"/>
                    <a:ext cx="3900068" cy="2274604"/>
                    <a:chOff x="22300466" y="19926648"/>
                    <a:chExt cx="3900068" cy="2274604"/>
                  </a:xfrm>
                </p:grpSpPr>
                <p:sp>
                  <p:nvSpPr>
                    <p:cNvPr id="108" name="Rounded Rectangle 107"/>
                    <p:cNvSpPr/>
                    <p:nvPr/>
                  </p:nvSpPr>
                  <p:spPr>
                    <a:xfrm>
                      <a:off x="22300466" y="19926648"/>
                      <a:ext cx="3900068" cy="2274604"/>
                    </a:xfrm>
                    <a:prstGeom prst="roundRect">
                      <a:avLst/>
                    </a:prstGeom>
                    <a:solidFill>
                      <a:srgbClr val="680000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365760" rtlCol="0" anchor="t" anchorCtr="0"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Effect Pipe 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22927074" y="20951256"/>
                      <a:ext cx="2630495" cy="1165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1440" rtlCol="0" anchor="t" anchorCtr="0"/>
                    <a:lstStyle/>
                    <a:p>
                      <a:pPr algn="ctr"/>
                      <a:r>
                        <a:rPr lang="en-US" sz="900" b="1" u="sng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Current Effect:</a:t>
                      </a:r>
                    </a:p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Chorus</a:t>
                      </a:r>
                    </a:p>
                  </p:txBody>
                </p:sp>
              </p:grpSp>
              <p:grpSp>
                <p:nvGrpSpPr>
                  <p:cNvPr id="102" name="Group 101"/>
                  <p:cNvGrpSpPr/>
                  <p:nvPr/>
                </p:nvGrpSpPr>
                <p:grpSpPr>
                  <a:xfrm>
                    <a:off x="14528164" y="19896798"/>
                    <a:ext cx="3900068" cy="2274605"/>
                    <a:chOff x="-4532471" y="16650929"/>
                    <a:chExt cx="3900068" cy="2274605"/>
                  </a:xfrm>
                </p:grpSpPr>
                <p:sp>
                  <p:nvSpPr>
                    <p:cNvPr id="106" name="Rounded Rectangle 105"/>
                    <p:cNvSpPr/>
                    <p:nvPr/>
                  </p:nvSpPr>
                  <p:spPr>
                    <a:xfrm>
                      <a:off x="-4532471" y="16650929"/>
                      <a:ext cx="3900068" cy="2274605"/>
                    </a:xfrm>
                    <a:prstGeom prst="roundRect">
                      <a:avLst/>
                    </a:prstGeom>
                    <a:solidFill>
                      <a:srgbClr val="680000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365760" rtlCol="0" anchor="t" anchorCtr="0"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Effect Pipe 1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107" name="Rectangle 106"/>
                    <p:cNvSpPr/>
                    <p:nvPr/>
                  </p:nvSpPr>
                  <p:spPr>
                    <a:xfrm>
                      <a:off x="-3901087" y="17675537"/>
                      <a:ext cx="2642076" cy="1165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1440" rtlCol="0" anchor="t" anchorCtr="0"/>
                    <a:lstStyle/>
                    <a:p>
                      <a:pPr algn="ctr"/>
                      <a:r>
                        <a:rPr lang="en-US" sz="900" b="1" u="sng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Current Effect:</a:t>
                      </a:r>
                    </a:p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9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Bitcrusher</a:t>
                      </a:r>
                      <a:endParaRPr lang="en-US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103" name="Group 102"/>
                  <p:cNvGrpSpPr/>
                  <p:nvPr/>
                </p:nvGrpSpPr>
                <p:grpSpPr>
                  <a:xfrm>
                    <a:off x="8564487" y="19893898"/>
                    <a:ext cx="3900068" cy="2274604"/>
                    <a:chOff x="9601200" y="19922453"/>
                    <a:chExt cx="3900068" cy="2274604"/>
                  </a:xfrm>
                </p:grpSpPr>
                <p:sp>
                  <p:nvSpPr>
                    <p:cNvPr id="104" name="Rounded Rectangle 103"/>
                    <p:cNvSpPr/>
                    <p:nvPr/>
                  </p:nvSpPr>
                  <p:spPr>
                    <a:xfrm>
                      <a:off x="9601200" y="19922453"/>
                      <a:ext cx="3900068" cy="2274604"/>
                    </a:xfrm>
                    <a:prstGeom prst="roundRect">
                      <a:avLst/>
                    </a:prstGeom>
                    <a:solidFill>
                      <a:srgbClr val="680000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365760" rtlCol="0" anchor="t" anchorCtr="0"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Effect Pipe 2</a:t>
                      </a:r>
                    </a:p>
                  </p:txBody>
                </p:sp>
                <p:sp>
                  <p:nvSpPr>
                    <p:cNvPr id="105" name="Rectangle 104"/>
                    <p:cNvSpPr/>
                    <p:nvPr/>
                  </p:nvSpPr>
                  <p:spPr>
                    <a:xfrm>
                      <a:off x="10244167" y="20965281"/>
                      <a:ext cx="2614136" cy="1165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1440" rtlCol="0" anchor="t" anchorCtr="0"/>
                    <a:lstStyle/>
                    <a:p>
                      <a:pPr algn="ctr"/>
                      <a:r>
                        <a:rPr lang="en-US" sz="900" b="1" u="sng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Current Effect:</a:t>
                      </a:r>
                    </a:p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Flange</a:t>
                      </a:r>
                    </a:p>
                  </p:txBody>
                </p:sp>
              </p:grpSp>
            </p:grpSp>
            <p:cxnSp>
              <p:nvCxnSpPr>
                <p:cNvPr id="98" name="Straight Arrow Connector 97"/>
                <p:cNvCxnSpPr>
                  <a:stCxn id="110" idx="2"/>
                  <a:endCxn id="108" idx="3"/>
                </p:cNvCxnSpPr>
                <p:nvPr/>
              </p:nvCxnSpPr>
              <p:spPr>
                <a:xfrm flipH="1">
                  <a:off x="24391913" y="21031200"/>
                  <a:ext cx="4389565" cy="0"/>
                </a:xfrm>
                <a:prstGeom prst="straightConnector1">
                  <a:avLst/>
                </a:prstGeom>
                <a:ln w="63500" cap="rnd">
                  <a:solidFill>
                    <a:schemeClr val="tx1"/>
                  </a:solidFill>
                  <a:round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/>
                <p:cNvCxnSpPr>
                  <a:stCxn id="108" idx="1"/>
                  <a:endCxn id="106" idx="3"/>
                </p:cNvCxnSpPr>
                <p:nvPr/>
              </p:nvCxnSpPr>
              <p:spPr>
                <a:xfrm flipH="1">
                  <a:off x="18428234" y="21031200"/>
                  <a:ext cx="2063611" cy="2900"/>
                </a:xfrm>
                <a:prstGeom prst="straightConnector1">
                  <a:avLst/>
                </a:prstGeom>
                <a:ln w="63500" cap="rnd">
                  <a:solidFill>
                    <a:schemeClr val="tx1"/>
                  </a:solidFill>
                  <a:round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/>
                <p:cNvCxnSpPr>
                  <a:stCxn id="106" idx="1"/>
                  <a:endCxn id="104" idx="3"/>
                </p:cNvCxnSpPr>
                <p:nvPr/>
              </p:nvCxnSpPr>
              <p:spPr>
                <a:xfrm flipH="1" flipV="1">
                  <a:off x="12464555" y="21031200"/>
                  <a:ext cx="2063611" cy="2900"/>
                </a:xfrm>
                <a:prstGeom prst="straightConnector1">
                  <a:avLst/>
                </a:prstGeom>
                <a:ln w="63500" cap="rnd">
                  <a:solidFill>
                    <a:schemeClr val="tx1"/>
                  </a:solidFill>
                  <a:round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>
                <a:stCxn id="110" idx="4"/>
              </p:cNvCxnSpPr>
              <p:nvPr/>
            </p:nvCxnSpPr>
            <p:spPr>
              <a:xfrm>
                <a:off x="29238678" y="20809969"/>
                <a:ext cx="14502" cy="1531871"/>
              </a:xfrm>
              <a:prstGeom prst="line">
                <a:avLst/>
              </a:prstGeom>
              <a:ln w="635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>
                <a:endCxn id="114" idx="6"/>
              </p:cNvCxnSpPr>
              <p:nvPr/>
            </p:nvCxnSpPr>
            <p:spPr>
              <a:xfrm flipH="1" flipV="1">
                <a:off x="6369707" y="22293928"/>
                <a:ext cx="22868972" cy="43890"/>
              </a:xfrm>
              <a:prstGeom prst="straightConnector1">
                <a:avLst/>
              </a:prstGeom>
              <a:ln w="63500" cap="rnd">
                <a:solidFill>
                  <a:schemeClr val="tx1"/>
                </a:solidFill>
                <a:round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2" name="TextBox 121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</a:t>
            </a:r>
            <a:r>
              <a:rPr lang="en-US" dirty="0"/>
              <a:t>| Software Design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374417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Pedal Effect Mapping 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46617" y="2750420"/>
            <a:ext cx="5680721" cy="1672966"/>
            <a:chOff x="2472679" y="2438399"/>
            <a:chExt cx="8041975" cy="2185283"/>
          </a:xfrm>
        </p:grpSpPr>
        <p:grpSp>
          <p:nvGrpSpPr>
            <p:cNvPr id="4" name="Shape 109"/>
            <p:cNvGrpSpPr/>
            <p:nvPr/>
          </p:nvGrpSpPr>
          <p:grpSpPr>
            <a:xfrm>
              <a:off x="2472679" y="2438399"/>
              <a:ext cx="8041975" cy="2185283"/>
              <a:chOff x="608104" y="1734448"/>
              <a:chExt cx="8041975" cy="2185283"/>
            </a:xfrm>
          </p:grpSpPr>
          <p:grpSp>
            <p:nvGrpSpPr>
              <p:cNvPr id="19" name="Shape 110"/>
              <p:cNvGrpSpPr/>
              <p:nvPr/>
            </p:nvGrpSpPr>
            <p:grpSpPr>
              <a:xfrm flipH="1">
                <a:off x="2200336" y="1734448"/>
                <a:ext cx="1290094" cy="2184976"/>
                <a:chOff x="818325" y="848950"/>
                <a:chExt cx="1676100" cy="3074400"/>
              </a:xfrm>
            </p:grpSpPr>
            <p:grpSp>
              <p:nvGrpSpPr>
                <p:cNvPr id="76" name="Shape 111"/>
                <p:cNvGrpSpPr/>
                <p:nvPr/>
              </p:nvGrpSpPr>
              <p:grpSpPr>
                <a:xfrm>
                  <a:off x="818325" y="848950"/>
                  <a:ext cx="1676100" cy="1537200"/>
                  <a:chOff x="4783550" y="291400"/>
                  <a:chExt cx="1676100" cy="1537200"/>
                </a:xfrm>
              </p:grpSpPr>
              <p:sp>
                <p:nvSpPr>
                  <p:cNvPr id="82" name="Shape 112"/>
                  <p:cNvSpPr/>
                  <p:nvPr/>
                </p:nvSpPr>
                <p:spPr>
                  <a:xfrm>
                    <a:off x="4783550" y="29140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83" name="Shape 113"/>
                  <p:cNvSpPr/>
                  <p:nvPr/>
                </p:nvSpPr>
                <p:spPr>
                  <a:xfrm rot="-5400000">
                    <a:off x="613047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B7B7B7"/>
                  </a:solidFill>
                  <a:ln w="19050" cap="flat" cmpd="sng">
                    <a:solidFill>
                      <a:srgbClr val="D9D9D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84" name="Shape 114"/>
                  <p:cNvSpPr/>
                  <p:nvPr/>
                </p:nvSpPr>
                <p:spPr>
                  <a:xfrm>
                    <a:off x="5291162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pic>
                <p:nvPicPr>
                  <p:cNvPr id="85" name="Shape 115" descr="7-segment.jpg"/>
                  <p:cNvPicPr preferRelativeResize="0"/>
                  <p:nvPr/>
                </p:nvPicPr>
                <p:blipFill>
                  <a:blip r:embed="rId2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4917165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6" name="Shape 116" descr="7-segment.jpg"/>
                  <p:cNvPicPr preferRelativeResize="0"/>
                  <p:nvPr/>
                </p:nvPicPr>
                <p:blipFill>
                  <a:blip r:embed="rId2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5281369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77" name="Shape 117"/>
                <p:cNvGrpSpPr/>
                <p:nvPr/>
              </p:nvGrpSpPr>
              <p:grpSpPr>
                <a:xfrm>
                  <a:off x="818325" y="2386150"/>
                  <a:ext cx="1676100" cy="1537200"/>
                  <a:chOff x="4783550" y="1828600"/>
                  <a:chExt cx="1676100" cy="1537200"/>
                </a:xfrm>
              </p:grpSpPr>
              <p:grpSp>
                <p:nvGrpSpPr>
                  <p:cNvPr id="78" name="Shape 118"/>
                  <p:cNvGrpSpPr/>
                  <p:nvPr/>
                </p:nvGrpSpPr>
                <p:grpSpPr>
                  <a:xfrm>
                    <a:off x="4783550" y="1828600"/>
                    <a:ext cx="1676100" cy="1537200"/>
                    <a:chOff x="4783550" y="291400"/>
                    <a:chExt cx="1676100" cy="1537200"/>
                  </a:xfrm>
                </p:grpSpPr>
                <p:sp>
                  <p:nvSpPr>
                    <p:cNvPr id="80" name="Shape 119"/>
                    <p:cNvSpPr/>
                    <p:nvPr/>
                  </p:nvSpPr>
                  <p:spPr>
                    <a:xfrm>
                      <a:off x="4783550" y="291400"/>
                      <a:ext cx="1676100" cy="1537200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81" name="Shape 120"/>
                    <p:cNvSpPr/>
                    <p:nvPr/>
                  </p:nvSpPr>
                  <p:spPr>
                    <a:xfrm rot="-5400000">
                      <a:off x="6130475" y="34451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</p:grpSp>
              <p:sp>
                <p:nvSpPr>
                  <p:cNvPr id="79" name="Shape 121"/>
                  <p:cNvSpPr/>
                  <p:nvPr/>
                </p:nvSpPr>
                <p:spPr>
                  <a:xfrm>
                    <a:off x="5291162" y="27256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</p:grpSp>
          </p:grpSp>
          <p:grpSp>
            <p:nvGrpSpPr>
              <p:cNvPr id="20" name="Shape 122"/>
              <p:cNvGrpSpPr/>
              <p:nvPr/>
            </p:nvGrpSpPr>
            <p:grpSpPr>
              <a:xfrm flipH="1">
                <a:off x="4780064" y="1734448"/>
                <a:ext cx="1290094" cy="2184976"/>
                <a:chOff x="4170151" y="848950"/>
                <a:chExt cx="1676100" cy="3074400"/>
              </a:xfrm>
            </p:grpSpPr>
            <p:grpSp>
              <p:nvGrpSpPr>
                <p:cNvPr id="66" name="Shape 123"/>
                <p:cNvGrpSpPr/>
                <p:nvPr/>
              </p:nvGrpSpPr>
              <p:grpSpPr>
                <a:xfrm>
                  <a:off x="4170151" y="848950"/>
                  <a:ext cx="1676100" cy="1537200"/>
                  <a:chOff x="4783550" y="2169050"/>
                  <a:chExt cx="1676100" cy="1537200"/>
                </a:xfrm>
              </p:grpSpPr>
              <p:sp>
                <p:nvSpPr>
                  <p:cNvPr id="71" name="Shape 124"/>
                  <p:cNvSpPr/>
                  <p:nvPr/>
                </p:nvSpPr>
                <p:spPr>
                  <a:xfrm>
                    <a:off x="4783550" y="216905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72" name="Shape 125"/>
                  <p:cNvSpPr/>
                  <p:nvPr/>
                </p:nvSpPr>
                <p:spPr>
                  <a:xfrm rot="5400000" flipH="1">
                    <a:off x="6130475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73" name="Shape 126"/>
                  <p:cNvSpPr/>
                  <p:nvPr/>
                </p:nvSpPr>
                <p:spPr>
                  <a:xfrm>
                    <a:off x="5291162" y="30683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pic>
                <p:nvPicPr>
                  <p:cNvPr id="74" name="Shape 127" descr="7-segment.jpg"/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 rot="10800000" flipH="1">
                    <a:off x="4917165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5" name="Shape 128" descr="7-segment.jpg"/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 rot="10800000" flipH="1">
                    <a:off x="5281369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67" name="Shape 129"/>
                <p:cNvGrpSpPr/>
                <p:nvPr/>
              </p:nvGrpSpPr>
              <p:grpSpPr>
                <a:xfrm>
                  <a:off x="4170151" y="2386150"/>
                  <a:ext cx="1676100" cy="1537200"/>
                  <a:chOff x="7130275" y="291400"/>
                  <a:chExt cx="1676100" cy="1537200"/>
                </a:xfrm>
              </p:grpSpPr>
              <p:sp>
                <p:nvSpPr>
                  <p:cNvPr id="68" name="Shape 130"/>
                  <p:cNvSpPr/>
                  <p:nvPr/>
                </p:nvSpPr>
                <p:spPr>
                  <a:xfrm>
                    <a:off x="7130275" y="29140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69" name="Shape 131"/>
                  <p:cNvSpPr/>
                  <p:nvPr/>
                </p:nvSpPr>
                <p:spPr>
                  <a:xfrm rot="5400000" flipH="1">
                    <a:off x="84772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70" name="Shape 132"/>
                  <p:cNvSpPr/>
                  <p:nvPr/>
                </p:nvSpPr>
                <p:spPr>
                  <a:xfrm>
                    <a:off x="7637887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</p:grpSp>
          </p:grpSp>
          <p:grpSp>
            <p:nvGrpSpPr>
              <p:cNvPr id="21" name="Shape 133"/>
              <p:cNvGrpSpPr/>
              <p:nvPr/>
            </p:nvGrpSpPr>
            <p:grpSpPr>
              <a:xfrm>
                <a:off x="6070104" y="1734539"/>
                <a:ext cx="1290062" cy="2185192"/>
                <a:chOff x="4571989" y="1351616"/>
                <a:chExt cx="1371385" cy="2515474"/>
              </a:xfrm>
            </p:grpSpPr>
            <p:grpSp>
              <p:nvGrpSpPr>
                <p:cNvPr id="55" name="Shape 134"/>
                <p:cNvGrpSpPr/>
                <p:nvPr/>
              </p:nvGrpSpPr>
              <p:grpSpPr>
                <a:xfrm flipH="1">
                  <a:off x="4571989" y="1351616"/>
                  <a:ext cx="1371385" cy="2515474"/>
                  <a:chOff x="4170151" y="848950"/>
                  <a:chExt cx="1676100" cy="3074400"/>
                </a:xfrm>
              </p:grpSpPr>
              <p:grpSp>
                <p:nvGrpSpPr>
                  <p:cNvPr id="57" name="Shape 135"/>
                  <p:cNvGrpSpPr/>
                  <p:nvPr/>
                </p:nvGrpSpPr>
                <p:grpSpPr>
                  <a:xfrm>
                    <a:off x="4170151" y="848950"/>
                    <a:ext cx="1676100" cy="1537200"/>
                    <a:chOff x="4783550" y="2169050"/>
                    <a:chExt cx="1676100" cy="1537200"/>
                  </a:xfrm>
                </p:grpSpPr>
                <p:sp>
                  <p:nvSpPr>
                    <p:cNvPr id="61" name="Shape 136"/>
                    <p:cNvSpPr/>
                    <p:nvPr/>
                  </p:nvSpPr>
                  <p:spPr>
                    <a:xfrm>
                      <a:off x="4783550" y="2169050"/>
                      <a:ext cx="1676100" cy="1537200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62" name="Shape 137"/>
                    <p:cNvSpPr/>
                    <p:nvPr/>
                  </p:nvSpPr>
                  <p:spPr>
                    <a:xfrm rot="5400000" flipH="1">
                      <a:off x="6130475" y="222216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FF0000"/>
                    </a:solidFill>
                    <a:ln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63" name="Shape 138"/>
                    <p:cNvSpPr/>
                    <p:nvPr/>
                  </p:nvSpPr>
                  <p:spPr>
                    <a:xfrm>
                      <a:off x="5291162" y="3068300"/>
                      <a:ext cx="660900" cy="605100"/>
                    </a:xfrm>
                    <a:prstGeom prst="ellipse">
                      <a:avLst/>
                    </a:prstGeom>
                    <a:solidFill>
                      <a:srgbClr val="666666"/>
                    </a:solidFill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pic>
                  <p:nvPicPr>
                    <p:cNvPr id="64" name="Shape 139" descr="7-segment.jpg"/>
                    <p:cNvPicPr preferRelativeResize="0"/>
                    <p:nvPr/>
                  </p:nvPicPr>
                  <p:blipFill>
                    <a:blip r:embed="rId3">
                      <a:alphaModFix/>
                    </a:blip>
                    <a:stretch>
                      <a:fillRect/>
                    </a:stretch>
                  </p:blipFill>
                  <p:spPr>
                    <a:xfrm rot="10800000" flipH="1">
                      <a:off x="4917165" y="2214000"/>
                      <a:ext cx="338122" cy="449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5" name="Shape 140" descr="7-segment.jpg"/>
                    <p:cNvPicPr preferRelativeResize="0"/>
                    <p:nvPr/>
                  </p:nvPicPr>
                  <p:blipFill>
                    <a:blip r:embed="rId3">
                      <a:alphaModFix/>
                    </a:blip>
                    <a:stretch>
                      <a:fillRect/>
                    </a:stretch>
                  </p:blipFill>
                  <p:spPr>
                    <a:xfrm rot="10800000" flipH="1">
                      <a:off x="5281369" y="2214000"/>
                      <a:ext cx="338122" cy="449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grpSp>
                <p:nvGrpSpPr>
                  <p:cNvPr id="58" name="Shape 141"/>
                  <p:cNvGrpSpPr/>
                  <p:nvPr/>
                </p:nvGrpSpPr>
                <p:grpSpPr>
                  <a:xfrm>
                    <a:off x="4170151" y="2386150"/>
                    <a:ext cx="1676100" cy="1537200"/>
                    <a:chOff x="7130275" y="291400"/>
                    <a:chExt cx="1676100" cy="1537200"/>
                  </a:xfrm>
                </p:grpSpPr>
                <p:sp>
                  <p:nvSpPr>
                    <p:cNvPr id="59" name="Shape 142"/>
                    <p:cNvSpPr/>
                    <p:nvPr/>
                  </p:nvSpPr>
                  <p:spPr>
                    <a:xfrm>
                      <a:off x="7130275" y="291400"/>
                      <a:ext cx="1676100" cy="1537200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60" name="Shape 143"/>
                    <p:cNvSpPr/>
                    <p:nvPr/>
                  </p:nvSpPr>
                  <p:spPr>
                    <a:xfrm>
                      <a:off x="7637887" y="1190650"/>
                      <a:ext cx="660900" cy="605100"/>
                    </a:xfrm>
                    <a:prstGeom prst="ellipse">
                      <a:avLst/>
                    </a:prstGeom>
                    <a:solidFill>
                      <a:srgbClr val="666666"/>
                    </a:solidFill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</p:grpSp>
            </p:grpSp>
            <p:sp>
              <p:nvSpPr>
                <p:cNvPr id="56" name="Shape 144"/>
                <p:cNvSpPr/>
                <p:nvPr/>
              </p:nvSpPr>
              <p:spPr>
                <a:xfrm rot="-5400000">
                  <a:off x="4682025" y="2652871"/>
                  <a:ext cx="156000" cy="172800"/>
                </a:xfrm>
                <a:prstGeom prst="flowChartDelay">
                  <a:avLst/>
                </a:prstGeom>
                <a:solidFill>
                  <a:srgbClr val="00FF00"/>
                </a:solidFill>
                <a:ln w="19050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p:grpSp>
          <p:grpSp>
            <p:nvGrpSpPr>
              <p:cNvPr id="22" name="Shape 145"/>
              <p:cNvGrpSpPr/>
              <p:nvPr/>
            </p:nvGrpSpPr>
            <p:grpSpPr>
              <a:xfrm flipH="1">
                <a:off x="3490281" y="1734448"/>
                <a:ext cx="1290094" cy="2184976"/>
                <a:chOff x="4170151" y="848950"/>
                <a:chExt cx="1676100" cy="3074400"/>
              </a:xfrm>
            </p:grpSpPr>
            <p:grpSp>
              <p:nvGrpSpPr>
                <p:cNvPr id="45" name="Shape 146"/>
                <p:cNvGrpSpPr/>
                <p:nvPr/>
              </p:nvGrpSpPr>
              <p:grpSpPr>
                <a:xfrm>
                  <a:off x="4170151" y="848950"/>
                  <a:ext cx="1676100" cy="1537200"/>
                  <a:chOff x="4783550" y="2169050"/>
                  <a:chExt cx="1676100" cy="1537200"/>
                </a:xfrm>
              </p:grpSpPr>
              <p:sp>
                <p:nvSpPr>
                  <p:cNvPr id="50" name="Shape 147"/>
                  <p:cNvSpPr/>
                  <p:nvPr/>
                </p:nvSpPr>
                <p:spPr>
                  <a:xfrm>
                    <a:off x="4783550" y="216905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51" name="Shape 148"/>
                  <p:cNvSpPr/>
                  <p:nvPr/>
                </p:nvSpPr>
                <p:spPr>
                  <a:xfrm rot="-5400000">
                    <a:off x="6130475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52" name="Shape 149"/>
                  <p:cNvSpPr/>
                  <p:nvPr/>
                </p:nvSpPr>
                <p:spPr>
                  <a:xfrm>
                    <a:off x="5291162" y="30683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pic>
                <p:nvPicPr>
                  <p:cNvPr id="53" name="Shape 150" descr="7-segment.jpg"/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 rot="10800000" flipH="1">
                    <a:off x="4917165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4" name="Shape 151" descr="7-segment.jpg"/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 rot="10800000" flipH="1">
                    <a:off x="5281369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6" name="Shape 152"/>
                <p:cNvGrpSpPr/>
                <p:nvPr/>
              </p:nvGrpSpPr>
              <p:grpSpPr>
                <a:xfrm>
                  <a:off x="4170151" y="2386150"/>
                  <a:ext cx="1676100" cy="1537200"/>
                  <a:chOff x="7130275" y="291400"/>
                  <a:chExt cx="1676100" cy="1537200"/>
                </a:xfrm>
              </p:grpSpPr>
              <p:sp>
                <p:nvSpPr>
                  <p:cNvPr id="47" name="Shape 153"/>
                  <p:cNvSpPr/>
                  <p:nvPr/>
                </p:nvSpPr>
                <p:spPr>
                  <a:xfrm>
                    <a:off x="7130275" y="29140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48" name="Shape 154"/>
                  <p:cNvSpPr/>
                  <p:nvPr/>
                </p:nvSpPr>
                <p:spPr>
                  <a:xfrm rot="-5400000">
                    <a:off x="84772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49" name="Shape 155"/>
                  <p:cNvSpPr/>
                  <p:nvPr/>
                </p:nvSpPr>
                <p:spPr>
                  <a:xfrm>
                    <a:off x="7637887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</p:grpSp>
          </p:grpSp>
          <p:grpSp>
            <p:nvGrpSpPr>
              <p:cNvPr id="23" name="Shape 156"/>
              <p:cNvGrpSpPr/>
              <p:nvPr/>
            </p:nvGrpSpPr>
            <p:grpSpPr>
              <a:xfrm flipH="1">
                <a:off x="7359985" y="1734448"/>
                <a:ext cx="1290094" cy="2184976"/>
                <a:chOff x="818325" y="848950"/>
                <a:chExt cx="1676100" cy="3074400"/>
              </a:xfrm>
            </p:grpSpPr>
            <p:grpSp>
              <p:nvGrpSpPr>
                <p:cNvPr id="34" name="Shape 157"/>
                <p:cNvGrpSpPr/>
                <p:nvPr/>
              </p:nvGrpSpPr>
              <p:grpSpPr>
                <a:xfrm>
                  <a:off x="818325" y="848950"/>
                  <a:ext cx="1676100" cy="1537200"/>
                  <a:chOff x="4783550" y="291400"/>
                  <a:chExt cx="1676100" cy="1537200"/>
                </a:xfrm>
              </p:grpSpPr>
              <p:sp>
                <p:nvSpPr>
                  <p:cNvPr id="40" name="Shape 158"/>
                  <p:cNvSpPr/>
                  <p:nvPr/>
                </p:nvSpPr>
                <p:spPr>
                  <a:xfrm>
                    <a:off x="4783550" y="291400"/>
                    <a:ext cx="1676100" cy="15372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41" name="Shape 159"/>
                  <p:cNvSpPr/>
                  <p:nvPr/>
                </p:nvSpPr>
                <p:spPr>
                  <a:xfrm rot="-5400000">
                    <a:off x="613047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B7B7B7"/>
                  </a:solidFill>
                  <a:ln w="19050" cap="flat" cmpd="sng">
                    <a:solidFill>
                      <a:srgbClr val="D9D9D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42" name="Shape 160"/>
                  <p:cNvSpPr/>
                  <p:nvPr/>
                </p:nvSpPr>
                <p:spPr>
                  <a:xfrm>
                    <a:off x="5291162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pic>
                <p:nvPicPr>
                  <p:cNvPr id="43" name="Shape 161" descr="7-segment.jpg"/>
                  <p:cNvPicPr preferRelativeResize="0"/>
                  <p:nvPr/>
                </p:nvPicPr>
                <p:blipFill>
                  <a:blip r:embed="rId2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4917165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4" name="Shape 162" descr="7-segment.jpg"/>
                  <p:cNvPicPr preferRelativeResize="0"/>
                  <p:nvPr/>
                </p:nvPicPr>
                <p:blipFill>
                  <a:blip r:embed="rId2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5281369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5" name="Shape 163"/>
                <p:cNvGrpSpPr/>
                <p:nvPr/>
              </p:nvGrpSpPr>
              <p:grpSpPr>
                <a:xfrm>
                  <a:off x="818325" y="2386150"/>
                  <a:ext cx="1676100" cy="1537200"/>
                  <a:chOff x="4783550" y="1828600"/>
                  <a:chExt cx="1676100" cy="1537200"/>
                </a:xfrm>
              </p:grpSpPr>
              <p:grpSp>
                <p:nvGrpSpPr>
                  <p:cNvPr id="36" name="Shape 164"/>
                  <p:cNvGrpSpPr/>
                  <p:nvPr/>
                </p:nvGrpSpPr>
                <p:grpSpPr>
                  <a:xfrm>
                    <a:off x="4783550" y="1828600"/>
                    <a:ext cx="1676100" cy="1537200"/>
                    <a:chOff x="4783550" y="291400"/>
                    <a:chExt cx="1676100" cy="1537200"/>
                  </a:xfrm>
                </p:grpSpPr>
                <p:sp>
                  <p:nvSpPr>
                    <p:cNvPr id="38" name="Shape 165"/>
                    <p:cNvSpPr/>
                    <p:nvPr/>
                  </p:nvSpPr>
                  <p:spPr>
                    <a:xfrm>
                      <a:off x="4783550" y="291400"/>
                      <a:ext cx="1676100" cy="1537200"/>
                    </a:xfrm>
                    <a:prstGeom prst="rect">
                      <a:avLst/>
                    </a:prstGeom>
                    <a:solidFill>
                      <a:srgbClr val="EEEEEE"/>
                    </a:solidFill>
                    <a:ln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  <p:sp>
                  <p:nvSpPr>
                    <p:cNvPr id="39" name="Shape 166"/>
                    <p:cNvSpPr/>
                    <p:nvPr/>
                  </p:nvSpPr>
                  <p:spPr>
                    <a:xfrm rot="-5400000">
                      <a:off x="6130475" y="34451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endParaRPr>
                    </a:p>
                  </p:txBody>
                </p:sp>
              </p:grpSp>
              <p:sp>
                <p:nvSpPr>
                  <p:cNvPr id="37" name="Shape 167"/>
                  <p:cNvSpPr/>
                  <p:nvPr/>
                </p:nvSpPr>
                <p:spPr>
                  <a:xfrm>
                    <a:off x="5291162" y="27256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</p:grpSp>
          </p:grpSp>
          <p:grpSp>
            <p:nvGrpSpPr>
              <p:cNvPr id="24" name="Shape 168"/>
              <p:cNvGrpSpPr/>
              <p:nvPr/>
            </p:nvGrpSpPr>
            <p:grpSpPr>
              <a:xfrm>
                <a:off x="608104" y="1734534"/>
                <a:ext cx="1592273" cy="2184932"/>
                <a:chOff x="3092675" y="234700"/>
                <a:chExt cx="2419500" cy="3480300"/>
              </a:xfrm>
            </p:grpSpPr>
            <p:grpSp>
              <p:nvGrpSpPr>
                <p:cNvPr id="25" name="Shape 169"/>
                <p:cNvGrpSpPr/>
                <p:nvPr/>
              </p:nvGrpSpPr>
              <p:grpSpPr>
                <a:xfrm>
                  <a:off x="3092675" y="234700"/>
                  <a:ext cx="2419500" cy="3480300"/>
                  <a:chOff x="3092675" y="234700"/>
                  <a:chExt cx="2419500" cy="3480300"/>
                </a:xfrm>
              </p:grpSpPr>
              <p:sp>
                <p:nvSpPr>
                  <p:cNvPr id="27" name="Shape 170"/>
                  <p:cNvSpPr/>
                  <p:nvPr/>
                </p:nvSpPr>
                <p:spPr>
                  <a:xfrm>
                    <a:off x="3092675" y="234700"/>
                    <a:ext cx="2419500" cy="3480300"/>
                  </a:xfrm>
                  <a:prstGeom prst="rect">
                    <a:avLst/>
                  </a:prstGeom>
                  <a:solidFill>
                    <a:srgbClr val="EEEEEE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28" name="Shape 171"/>
                  <p:cNvSpPr/>
                  <p:nvPr/>
                </p:nvSpPr>
                <p:spPr>
                  <a:xfrm>
                    <a:off x="4767037" y="24629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29" name="Shape 172"/>
                  <p:cNvSpPr/>
                  <p:nvPr/>
                </p:nvSpPr>
                <p:spPr>
                  <a:xfrm>
                    <a:off x="3176937" y="24629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30" name="Shape 173"/>
                  <p:cNvSpPr/>
                  <p:nvPr/>
                </p:nvSpPr>
                <p:spPr>
                  <a:xfrm>
                    <a:off x="3971987" y="19447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31" name="Shape 174"/>
                  <p:cNvSpPr/>
                  <p:nvPr/>
                </p:nvSpPr>
                <p:spPr>
                  <a:xfrm>
                    <a:off x="3971987" y="29125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32" name="Shape 175"/>
                  <p:cNvSpPr/>
                  <p:nvPr/>
                </p:nvSpPr>
                <p:spPr>
                  <a:xfrm>
                    <a:off x="3265825" y="456000"/>
                    <a:ext cx="2072100" cy="1173600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 cap="flat" cmpd="sng">
                    <a:solidFill>
                      <a:srgbClr val="146194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endParaRPr>
                  </a:p>
                </p:txBody>
              </p:sp>
              <p:sp>
                <p:nvSpPr>
                  <p:cNvPr id="33" name="Shape 176"/>
                  <p:cNvSpPr/>
                  <p:nvPr/>
                </p:nvSpPr>
                <p:spPr>
                  <a:xfrm>
                    <a:off x="3319475" y="523075"/>
                    <a:ext cx="1958100" cy="10590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146194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" sz="5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 </a:t>
                    </a:r>
                    <a:r>
                      <a:rPr kumimoji="0" lang="en" sz="5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Performance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" sz="5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*Pedal Adjustments*</a:t>
                    </a:r>
                  </a:p>
                  <a:p>
                    <a:pPr marL="0" marR="0" lvl="0" indent="-6985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prstClr val="black"/>
                      </a:buClr>
                      <a:buSzPts val="1100"/>
                      <a:buFont typeface="Arial"/>
                      <a:buNone/>
                      <a:tabLst/>
                      <a:defRPr/>
                    </a:pPr>
                    <a:r>
                      <a:rPr kumimoji="0" lang="en" sz="5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 E0: Chorus</a:t>
                    </a:r>
                  </a:p>
                  <a:p>
                    <a:pPr marL="0" marR="0" lvl="0" indent="-6985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prstClr val="black"/>
                      </a:buClr>
                      <a:buSzPts val="1100"/>
                      <a:buFont typeface="Arial"/>
                      <a:buNone/>
                      <a:tabLst/>
                      <a:defRPr/>
                    </a:pPr>
                    <a:r>
                      <a:rPr kumimoji="0" lang="en" sz="5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 E1: BitCrusher</a:t>
                    </a:r>
                  </a:p>
                  <a:p>
                    <a:pPr marL="0" marR="0" lvl="0" indent="-6985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prstClr val="black"/>
                      </a:buClr>
                      <a:buSzPts val="1100"/>
                      <a:buFont typeface="Arial"/>
                      <a:buNone/>
                      <a:tabLst/>
                      <a:defRPr/>
                    </a:pPr>
                    <a:r>
                      <a:rPr kumimoji="0" lang="en" sz="5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/>
                      </a:rPr>
                      <a:t> E2: Flange</a:t>
                    </a:r>
                  </a:p>
                </p:txBody>
              </p:sp>
            </p:grpSp>
            <p:sp>
              <p:nvSpPr>
                <p:cNvPr id="26" name="Shape 177"/>
                <p:cNvSpPr/>
                <p:nvPr/>
              </p:nvSpPr>
              <p:spPr>
                <a:xfrm>
                  <a:off x="3349350" y="986400"/>
                  <a:ext cx="107100" cy="1128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p:grpSp>
        </p:grpSp>
        <p:sp>
          <p:nvSpPr>
            <p:cNvPr id="5" name="Shape 113"/>
            <p:cNvSpPr/>
            <p:nvPr/>
          </p:nvSpPr>
          <p:spPr>
            <a:xfrm rot="5400000" flipH="1">
              <a:off x="5467615" y="2469917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6" name="Shape 120"/>
            <p:cNvSpPr/>
            <p:nvPr/>
          </p:nvSpPr>
          <p:spPr>
            <a:xfrm rot="5400000" flipH="1">
              <a:off x="5467615" y="3562405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7" name="Shape 113"/>
            <p:cNvSpPr/>
            <p:nvPr/>
          </p:nvSpPr>
          <p:spPr>
            <a:xfrm rot="5400000" flipH="1">
              <a:off x="6757609" y="2469916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8" name="Shape 120"/>
            <p:cNvSpPr/>
            <p:nvPr/>
          </p:nvSpPr>
          <p:spPr>
            <a:xfrm rot="5400000" flipH="1">
              <a:off x="6757609" y="3562404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9" name="Shape 113"/>
            <p:cNvSpPr/>
            <p:nvPr/>
          </p:nvSpPr>
          <p:spPr>
            <a:xfrm rot="5400000" flipH="1">
              <a:off x="8046225" y="2469916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10" name="Shape 120"/>
            <p:cNvSpPr/>
            <p:nvPr/>
          </p:nvSpPr>
          <p:spPr>
            <a:xfrm rot="5400000" flipH="1">
              <a:off x="8043767" y="3573425"/>
              <a:ext cx="135602" cy="162561"/>
            </a:xfrm>
            <a:prstGeom prst="flowChartDelay">
              <a:avLst/>
            </a:prstGeom>
            <a:solidFill>
              <a:srgbClr val="B7B7B7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pic>
          <p:nvPicPr>
            <p:cNvPr id="11" name="Shape 150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4982828" y="2470365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151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4702500" y="2470365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150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73779" y="2466482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151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293451" y="2466482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150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8861366" y="2466363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151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8581038" y="2466363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150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10149001" y="2473202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151" descr="7-segment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9868673" y="2473202"/>
              <a:ext cx="260252" cy="319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2" y="2281648"/>
            <a:ext cx="2620995" cy="2610511"/>
          </a:xfrm>
          <a:prstGeom prst="rect">
            <a:avLst/>
          </a:prstGeom>
        </p:spPr>
      </p:pic>
      <p:sp>
        <p:nvSpPr>
          <p:cNvPr id="89" name="Oval 88"/>
          <p:cNvSpPr/>
          <p:nvPr/>
        </p:nvSpPr>
        <p:spPr>
          <a:xfrm>
            <a:off x="2525622" y="3660425"/>
            <a:ext cx="547688" cy="538163"/>
          </a:xfrm>
          <a:prstGeom prst="ellipse">
            <a:avLst/>
          </a:prstGeom>
          <a:solidFill>
            <a:schemeClr val="bg1">
              <a:lumMod val="50000"/>
              <a:alpha val="90000"/>
            </a:schemeClr>
          </a:solidFill>
          <a:ln w="31750">
            <a:solidFill>
              <a:srgbClr val="EB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BE600"/>
                </a:solidFill>
              </a:rPr>
              <a:t>A</a:t>
            </a:r>
          </a:p>
        </p:txBody>
      </p:sp>
      <p:sp>
        <p:nvSpPr>
          <p:cNvPr id="90" name="Oval 89"/>
          <p:cNvSpPr/>
          <p:nvPr/>
        </p:nvSpPr>
        <p:spPr>
          <a:xfrm>
            <a:off x="1622525" y="2950716"/>
            <a:ext cx="485630" cy="538163"/>
          </a:xfrm>
          <a:prstGeom prst="ellipse">
            <a:avLst/>
          </a:prstGeom>
          <a:solidFill>
            <a:schemeClr val="bg1">
              <a:lumMod val="50000"/>
              <a:alpha val="90000"/>
            </a:schemeClr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91" name="Oval 90"/>
          <p:cNvSpPr/>
          <p:nvPr/>
        </p:nvSpPr>
        <p:spPr>
          <a:xfrm>
            <a:off x="2052172" y="2738616"/>
            <a:ext cx="473451" cy="538163"/>
          </a:xfrm>
          <a:prstGeom prst="ellipse">
            <a:avLst/>
          </a:prstGeom>
          <a:solidFill>
            <a:schemeClr val="bg1">
              <a:lumMod val="50000"/>
              <a:alpha val="90000"/>
            </a:schemeClr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92" name="Oval 91"/>
          <p:cNvSpPr/>
          <p:nvPr/>
        </p:nvSpPr>
        <p:spPr>
          <a:xfrm>
            <a:off x="2432472" y="2551175"/>
            <a:ext cx="473451" cy="538163"/>
          </a:xfrm>
          <a:prstGeom prst="ellipse">
            <a:avLst/>
          </a:prstGeom>
          <a:solidFill>
            <a:schemeClr val="bg1">
              <a:lumMod val="50000"/>
              <a:alpha val="90000"/>
            </a:schemeClr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99" name="Oval 98"/>
          <p:cNvSpPr/>
          <p:nvPr/>
        </p:nvSpPr>
        <p:spPr>
          <a:xfrm>
            <a:off x="9028130" y="2551175"/>
            <a:ext cx="900409" cy="2125600"/>
          </a:xfrm>
          <a:prstGeom prst="ellipse">
            <a:avLst/>
          </a:prstGeom>
          <a:solidFill>
            <a:schemeClr val="bg1">
              <a:lumMod val="50000"/>
              <a:alpha val="90000"/>
            </a:schemeClr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100" name="Oval 99"/>
          <p:cNvSpPr/>
          <p:nvPr/>
        </p:nvSpPr>
        <p:spPr>
          <a:xfrm>
            <a:off x="7198480" y="2551175"/>
            <a:ext cx="890485" cy="2125599"/>
          </a:xfrm>
          <a:prstGeom prst="ellipse">
            <a:avLst/>
          </a:prstGeom>
          <a:solidFill>
            <a:schemeClr val="bg1">
              <a:lumMod val="50000"/>
              <a:alpha val="90000"/>
            </a:schemeClr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101" name="Oval 100"/>
          <p:cNvSpPr/>
          <p:nvPr/>
        </p:nvSpPr>
        <p:spPr>
          <a:xfrm>
            <a:off x="6278208" y="2551175"/>
            <a:ext cx="897066" cy="2125598"/>
          </a:xfrm>
          <a:prstGeom prst="ellipse">
            <a:avLst/>
          </a:prstGeom>
          <a:solidFill>
            <a:schemeClr val="bg1">
              <a:lumMod val="50000"/>
              <a:alpha val="90000"/>
            </a:schemeClr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102" name="Oval 101"/>
          <p:cNvSpPr/>
          <p:nvPr/>
        </p:nvSpPr>
        <p:spPr>
          <a:xfrm>
            <a:off x="9939173" y="2750185"/>
            <a:ext cx="888165" cy="817517"/>
          </a:xfrm>
          <a:prstGeom prst="ellipse">
            <a:avLst/>
          </a:prstGeom>
          <a:solidFill>
            <a:schemeClr val="bg1">
              <a:lumMod val="50000"/>
              <a:alpha val="90000"/>
            </a:schemeClr>
          </a:solidFill>
          <a:ln w="31750">
            <a:solidFill>
              <a:srgbClr val="EB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EBE600"/>
                </a:solidFill>
              </a:rPr>
              <a:t>A</a:t>
            </a:r>
          </a:p>
        </p:txBody>
      </p:sp>
      <p:sp>
        <p:nvSpPr>
          <p:cNvPr id="103" name="Multiply 102"/>
          <p:cNvSpPr/>
          <p:nvPr/>
        </p:nvSpPr>
        <p:spPr>
          <a:xfrm>
            <a:off x="7923524" y="2095500"/>
            <a:ext cx="1261949" cy="305925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Multiply 103"/>
          <p:cNvSpPr/>
          <p:nvPr/>
        </p:nvSpPr>
        <p:spPr>
          <a:xfrm>
            <a:off x="9758821" y="3314162"/>
            <a:ext cx="1261949" cy="14466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</a:t>
            </a:r>
            <a:r>
              <a:rPr lang="en-US" dirty="0"/>
              <a:t>| Software Design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195696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The Line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The Problem Statement</a:t>
            </a:r>
          </a:p>
          <a:p>
            <a:pPr lvl="0"/>
            <a:r>
              <a:rPr lang="en-US" dirty="0"/>
              <a:t>Currently</a:t>
            </a:r>
          </a:p>
          <a:p>
            <a:pPr lvl="0"/>
            <a:r>
              <a:rPr lang="en-US" dirty="0"/>
              <a:t>Our Solution</a:t>
            </a:r>
          </a:p>
          <a:p>
            <a:pPr lvl="0"/>
            <a:r>
              <a:rPr lang="en-US" dirty="0"/>
              <a:t>Terminology</a:t>
            </a:r>
          </a:p>
          <a:p>
            <a:pPr lvl="0"/>
            <a:r>
              <a:rPr lang="en-US" dirty="0"/>
              <a:t>Software Design</a:t>
            </a:r>
          </a:p>
          <a:p>
            <a:pPr lvl="0"/>
            <a:r>
              <a:rPr lang="en-US" dirty="0"/>
              <a:t>Hardware Design</a:t>
            </a:r>
          </a:p>
          <a:p>
            <a:pPr lvl="0"/>
            <a:r>
              <a:rPr lang="en-US" dirty="0"/>
              <a:t>Demo</a:t>
            </a:r>
          </a:p>
          <a:p>
            <a:pPr lvl="0"/>
            <a:r>
              <a:rPr lang="en-US" dirty="0"/>
              <a:t>Questions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The Problem Statement | Currently | Our Solution | Terminology | Software Design | Hardware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6EFE9-0312-45F4-9DAF-5EE8D35E3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940" y="2755554"/>
            <a:ext cx="6596150" cy="23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6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Page Switching</a:t>
            </a:r>
          </a:p>
        </p:txBody>
      </p:sp>
      <p:grpSp>
        <p:nvGrpSpPr>
          <p:cNvPr id="17" name="Shape 110"/>
          <p:cNvGrpSpPr/>
          <p:nvPr/>
        </p:nvGrpSpPr>
        <p:grpSpPr>
          <a:xfrm flipH="1">
            <a:off x="3380821" y="3062191"/>
            <a:ext cx="1536633" cy="2944495"/>
            <a:chOff x="818325" y="848950"/>
            <a:chExt cx="1676100" cy="3074400"/>
          </a:xfrm>
        </p:grpSpPr>
        <p:grpSp>
          <p:nvGrpSpPr>
            <p:cNvPr id="74" name="Shape 111"/>
            <p:cNvGrpSpPr/>
            <p:nvPr/>
          </p:nvGrpSpPr>
          <p:grpSpPr>
            <a:xfrm>
              <a:off x="818325" y="848950"/>
              <a:ext cx="1676100" cy="1537200"/>
              <a:chOff x="4783550" y="291400"/>
              <a:chExt cx="1676100" cy="1537200"/>
            </a:xfrm>
          </p:grpSpPr>
          <p:sp>
            <p:nvSpPr>
              <p:cNvPr id="80" name="Shape 112"/>
              <p:cNvSpPr/>
              <p:nvPr/>
            </p:nvSpPr>
            <p:spPr>
              <a:xfrm>
                <a:off x="4783550" y="291400"/>
                <a:ext cx="1676100" cy="1537200"/>
              </a:xfrm>
              <a:prstGeom prst="rect">
                <a:avLst/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1" name="Shape 113"/>
              <p:cNvSpPr/>
              <p:nvPr/>
            </p:nvSpPr>
            <p:spPr>
              <a:xfrm rot="-5400000">
                <a:off x="6130475" y="344515"/>
                <a:ext cx="190800" cy="211200"/>
              </a:xfrm>
              <a:prstGeom prst="flowChartDelay">
                <a:avLst/>
              </a:prstGeom>
              <a:solidFill>
                <a:srgbClr val="B7B7B7"/>
              </a:solidFill>
              <a:ln w="19050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2" name="Shape 114"/>
              <p:cNvSpPr/>
              <p:nvPr/>
            </p:nvSpPr>
            <p:spPr>
              <a:xfrm>
                <a:off x="5291162" y="1190650"/>
                <a:ext cx="660900" cy="605100"/>
              </a:xfrm>
              <a:prstGeom prst="ellipse">
                <a:avLst/>
              </a:prstGeom>
              <a:solidFill>
                <a:srgbClr val="666666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83" name="Shape 115" descr="7-segment.jpg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flipH="1">
                <a:off x="4917163" y="336351"/>
                <a:ext cx="338122" cy="449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Shape 116" descr="7-segment.jpg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flipH="1">
                <a:off x="5281369" y="336350"/>
                <a:ext cx="338122" cy="449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" name="Shape 117"/>
            <p:cNvGrpSpPr/>
            <p:nvPr/>
          </p:nvGrpSpPr>
          <p:grpSpPr>
            <a:xfrm>
              <a:off x="818325" y="2386150"/>
              <a:ext cx="1676100" cy="1537200"/>
              <a:chOff x="4783550" y="1828600"/>
              <a:chExt cx="1676100" cy="1537200"/>
            </a:xfrm>
          </p:grpSpPr>
          <p:grpSp>
            <p:nvGrpSpPr>
              <p:cNvPr id="76" name="Shape 118"/>
              <p:cNvGrpSpPr/>
              <p:nvPr/>
            </p:nvGrpSpPr>
            <p:grpSpPr>
              <a:xfrm>
                <a:off x="4783550" y="1828600"/>
                <a:ext cx="1676100" cy="1537200"/>
                <a:chOff x="4783550" y="291400"/>
                <a:chExt cx="1676100" cy="1537200"/>
              </a:xfrm>
            </p:grpSpPr>
            <p:sp>
              <p:nvSpPr>
                <p:cNvPr id="78" name="Shape 119"/>
                <p:cNvSpPr/>
                <p:nvPr/>
              </p:nvSpPr>
              <p:spPr>
                <a:xfrm>
                  <a:off x="4783550" y="291400"/>
                  <a:ext cx="1676100" cy="1537200"/>
                </a:xfrm>
                <a:prstGeom prst="rect">
                  <a:avLst/>
                </a:prstGeom>
                <a:solidFill>
                  <a:srgbClr val="EEEEEE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79" name="Shape 120"/>
                <p:cNvSpPr/>
                <p:nvPr/>
              </p:nvSpPr>
              <p:spPr>
                <a:xfrm rot="-5400000">
                  <a:off x="6130475" y="344515"/>
                  <a:ext cx="190800" cy="211200"/>
                </a:xfrm>
                <a:prstGeom prst="flowChartDelay">
                  <a:avLst/>
                </a:prstGeom>
                <a:solidFill>
                  <a:srgbClr val="B7B7B7"/>
                </a:solidFill>
                <a:ln w="19050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</p:grpSp>
          <p:sp>
            <p:nvSpPr>
              <p:cNvPr id="77" name="Shape 121"/>
              <p:cNvSpPr/>
              <p:nvPr/>
            </p:nvSpPr>
            <p:spPr>
              <a:xfrm>
                <a:off x="5291162" y="2725625"/>
                <a:ext cx="660900" cy="605100"/>
              </a:xfrm>
              <a:prstGeom prst="ellipse">
                <a:avLst/>
              </a:prstGeom>
              <a:solidFill>
                <a:srgbClr val="666666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69" name="Shape 124"/>
          <p:cNvSpPr/>
          <p:nvPr/>
        </p:nvSpPr>
        <p:spPr>
          <a:xfrm flipH="1">
            <a:off x="6453538" y="3062191"/>
            <a:ext cx="1536633" cy="1472248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125"/>
          <p:cNvSpPr/>
          <p:nvPr/>
        </p:nvSpPr>
        <p:spPr>
          <a:xfrm rot="16200000">
            <a:off x="6576492" y="3117387"/>
            <a:ext cx="182738" cy="193626"/>
          </a:xfrm>
          <a:prstGeom prst="flowChartDelay">
            <a:avLst/>
          </a:prstGeom>
          <a:solidFill>
            <a:srgbClr val="FF0000"/>
          </a:solidFill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126"/>
          <p:cNvSpPr/>
          <p:nvPr/>
        </p:nvSpPr>
        <p:spPr>
          <a:xfrm flipH="1">
            <a:off x="6918890" y="3923445"/>
            <a:ext cx="605907" cy="579532"/>
          </a:xfrm>
          <a:prstGeom prst="ellipse">
            <a:avLst/>
          </a:prstGeom>
          <a:solidFill>
            <a:srgbClr val="666666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72" name="Shape 127" descr="7-segme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557687" y="3105242"/>
            <a:ext cx="309987" cy="43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128" descr="7-segme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223788" y="3105242"/>
            <a:ext cx="309987" cy="43012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130"/>
          <p:cNvSpPr/>
          <p:nvPr/>
        </p:nvSpPr>
        <p:spPr>
          <a:xfrm flipH="1">
            <a:off x="6453538" y="4534439"/>
            <a:ext cx="1536633" cy="1472248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132"/>
          <p:cNvSpPr/>
          <p:nvPr/>
        </p:nvSpPr>
        <p:spPr>
          <a:xfrm flipH="1">
            <a:off x="6918890" y="5395693"/>
            <a:ext cx="605907" cy="579532"/>
          </a:xfrm>
          <a:prstGeom prst="ellipse">
            <a:avLst/>
          </a:prstGeom>
          <a:solidFill>
            <a:srgbClr val="666666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136"/>
          <p:cNvSpPr/>
          <p:nvPr/>
        </p:nvSpPr>
        <p:spPr>
          <a:xfrm flipH="1">
            <a:off x="7990106" y="3062314"/>
            <a:ext cx="1536595" cy="1472393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137"/>
          <p:cNvSpPr/>
          <p:nvPr/>
        </p:nvSpPr>
        <p:spPr>
          <a:xfrm rot="16200000">
            <a:off x="8113045" y="3117527"/>
            <a:ext cx="182756" cy="193621"/>
          </a:xfrm>
          <a:prstGeom prst="flowChartDelay">
            <a:avLst/>
          </a:prstGeom>
          <a:solidFill>
            <a:srgbClr val="FF0000"/>
          </a:solidFill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138"/>
          <p:cNvSpPr/>
          <p:nvPr/>
        </p:nvSpPr>
        <p:spPr>
          <a:xfrm flipH="1">
            <a:off x="8455446" y="3923652"/>
            <a:ext cx="605892" cy="579590"/>
          </a:xfrm>
          <a:prstGeom prst="ellipse">
            <a:avLst/>
          </a:prstGeom>
          <a:solidFill>
            <a:srgbClr val="666666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139" descr="7-segme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094228" y="3105369"/>
            <a:ext cx="309979" cy="43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140" descr="7-segme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760337" y="3105369"/>
            <a:ext cx="309979" cy="4301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Shape 141"/>
          <p:cNvGrpSpPr/>
          <p:nvPr/>
        </p:nvGrpSpPr>
        <p:grpSpPr>
          <a:xfrm flipH="1">
            <a:off x="7990106" y="4534707"/>
            <a:ext cx="1536595" cy="1472393"/>
            <a:chOff x="7130275" y="291400"/>
            <a:chExt cx="1676100" cy="1537200"/>
          </a:xfrm>
        </p:grpSpPr>
        <p:sp>
          <p:nvSpPr>
            <p:cNvPr id="57" name="Shape 142"/>
            <p:cNvSpPr/>
            <p:nvPr/>
          </p:nvSpPr>
          <p:spPr>
            <a:xfrm>
              <a:off x="7130275" y="291400"/>
              <a:ext cx="1676100" cy="15372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143"/>
            <p:cNvSpPr/>
            <p:nvPr/>
          </p:nvSpPr>
          <p:spPr>
            <a:xfrm>
              <a:off x="7637887" y="1190650"/>
              <a:ext cx="660900" cy="605100"/>
            </a:xfrm>
            <a:prstGeom prst="ellipse">
              <a:avLst/>
            </a:prstGeom>
            <a:solidFill>
              <a:srgbClr val="666666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4" name="Shape 144"/>
          <p:cNvSpPr/>
          <p:nvPr/>
        </p:nvSpPr>
        <p:spPr>
          <a:xfrm rot="16200000">
            <a:off x="8109482" y="4589989"/>
            <a:ext cx="182624" cy="193617"/>
          </a:xfrm>
          <a:prstGeom prst="flowChartDelay">
            <a:avLst/>
          </a:prstGeom>
          <a:solidFill>
            <a:srgbClr val="00FF00"/>
          </a:solidFill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0" name="Shape 145"/>
          <p:cNvGrpSpPr/>
          <p:nvPr/>
        </p:nvGrpSpPr>
        <p:grpSpPr>
          <a:xfrm flipH="1">
            <a:off x="4917276" y="3062191"/>
            <a:ext cx="1536633" cy="2944495"/>
            <a:chOff x="4170151" y="848950"/>
            <a:chExt cx="1676100" cy="3074400"/>
          </a:xfrm>
        </p:grpSpPr>
        <p:grpSp>
          <p:nvGrpSpPr>
            <p:cNvPr id="43" name="Shape 146"/>
            <p:cNvGrpSpPr/>
            <p:nvPr/>
          </p:nvGrpSpPr>
          <p:grpSpPr>
            <a:xfrm>
              <a:off x="4170151" y="848950"/>
              <a:ext cx="1676100" cy="1537200"/>
              <a:chOff x="4783550" y="2169050"/>
              <a:chExt cx="1676100" cy="1537200"/>
            </a:xfrm>
          </p:grpSpPr>
          <p:sp>
            <p:nvSpPr>
              <p:cNvPr id="48" name="Shape 147"/>
              <p:cNvSpPr/>
              <p:nvPr/>
            </p:nvSpPr>
            <p:spPr>
              <a:xfrm>
                <a:off x="4783550" y="2169050"/>
                <a:ext cx="1676100" cy="1537200"/>
              </a:xfrm>
              <a:prstGeom prst="rect">
                <a:avLst/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9" name="Shape 148"/>
              <p:cNvSpPr/>
              <p:nvPr/>
            </p:nvSpPr>
            <p:spPr>
              <a:xfrm rot="-5400000">
                <a:off x="6130475" y="2222165"/>
                <a:ext cx="190800" cy="211200"/>
              </a:xfrm>
              <a:prstGeom prst="flowChartDelay">
                <a:avLst/>
              </a:prstGeom>
              <a:solidFill>
                <a:srgbClr val="00FF00"/>
              </a:solidFill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0" name="Shape 149"/>
              <p:cNvSpPr/>
              <p:nvPr/>
            </p:nvSpPr>
            <p:spPr>
              <a:xfrm>
                <a:off x="5291162" y="3068300"/>
                <a:ext cx="660900" cy="605100"/>
              </a:xfrm>
              <a:prstGeom prst="ellipse">
                <a:avLst/>
              </a:prstGeom>
              <a:solidFill>
                <a:srgbClr val="666666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51" name="Shape 150" descr="7-segment.jp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0800000" flipH="1">
                <a:off x="4917165" y="2214000"/>
                <a:ext cx="338122" cy="449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Shape 151" descr="7-segment.jp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0800000" flipH="1">
                <a:off x="5281369" y="2214000"/>
                <a:ext cx="338122" cy="449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" name="Shape 152"/>
            <p:cNvGrpSpPr/>
            <p:nvPr/>
          </p:nvGrpSpPr>
          <p:grpSpPr>
            <a:xfrm>
              <a:off x="4170151" y="2386150"/>
              <a:ext cx="1676100" cy="1537200"/>
              <a:chOff x="7130275" y="291400"/>
              <a:chExt cx="1676100" cy="1537200"/>
            </a:xfrm>
          </p:grpSpPr>
          <p:sp>
            <p:nvSpPr>
              <p:cNvPr id="45" name="Shape 153"/>
              <p:cNvSpPr/>
              <p:nvPr/>
            </p:nvSpPr>
            <p:spPr>
              <a:xfrm>
                <a:off x="7130275" y="291400"/>
                <a:ext cx="1676100" cy="1537200"/>
              </a:xfrm>
              <a:prstGeom prst="rect">
                <a:avLst/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6" name="Shape 154"/>
              <p:cNvSpPr/>
              <p:nvPr/>
            </p:nvSpPr>
            <p:spPr>
              <a:xfrm rot="-5400000">
                <a:off x="8477200" y="344515"/>
                <a:ext cx="190800" cy="211200"/>
              </a:xfrm>
              <a:prstGeom prst="flowChartDelay">
                <a:avLst/>
              </a:prstGeom>
              <a:solidFill>
                <a:srgbClr val="00FF00"/>
              </a:solidFill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7" name="Shape 155"/>
              <p:cNvSpPr/>
              <p:nvPr/>
            </p:nvSpPr>
            <p:spPr>
              <a:xfrm>
                <a:off x="7637887" y="1190650"/>
                <a:ext cx="660900" cy="605100"/>
              </a:xfrm>
              <a:prstGeom prst="ellipse">
                <a:avLst/>
              </a:prstGeom>
              <a:solidFill>
                <a:srgbClr val="666666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38" name="Shape 158"/>
          <p:cNvSpPr/>
          <p:nvPr/>
        </p:nvSpPr>
        <p:spPr>
          <a:xfrm flipH="1">
            <a:off x="9526485" y="3062191"/>
            <a:ext cx="1536633" cy="1472248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159"/>
          <p:cNvSpPr/>
          <p:nvPr/>
        </p:nvSpPr>
        <p:spPr>
          <a:xfrm rot="5400000" flipH="1">
            <a:off x="9649439" y="3117387"/>
            <a:ext cx="182738" cy="193626"/>
          </a:xfrm>
          <a:prstGeom prst="flowChartDelay">
            <a:avLst/>
          </a:prstGeom>
          <a:solidFill>
            <a:srgbClr val="B7B7B7"/>
          </a:solidFill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160"/>
          <p:cNvSpPr/>
          <p:nvPr/>
        </p:nvSpPr>
        <p:spPr>
          <a:xfrm flipH="1">
            <a:off x="9991837" y="3923445"/>
            <a:ext cx="605907" cy="579532"/>
          </a:xfrm>
          <a:prstGeom prst="ellipse">
            <a:avLst/>
          </a:prstGeom>
          <a:solidFill>
            <a:srgbClr val="666666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41" name="Shape 161" descr="7-segment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30634" y="3105242"/>
            <a:ext cx="309987" cy="43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162" descr="7-segment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96735" y="3105242"/>
            <a:ext cx="309987" cy="430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Shape 163"/>
          <p:cNvGrpSpPr/>
          <p:nvPr/>
        </p:nvGrpSpPr>
        <p:grpSpPr>
          <a:xfrm flipH="1">
            <a:off x="9526485" y="4534439"/>
            <a:ext cx="1536633" cy="1472248"/>
            <a:chOff x="4783550" y="1828600"/>
            <a:chExt cx="1676100" cy="1537200"/>
          </a:xfrm>
        </p:grpSpPr>
        <p:grpSp>
          <p:nvGrpSpPr>
            <p:cNvPr id="34" name="Shape 164"/>
            <p:cNvGrpSpPr/>
            <p:nvPr/>
          </p:nvGrpSpPr>
          <p:grpSpPr>
            <a:xfrm>
              <a:off x="4783550" y="1828600"/>
              <a:ext cx="1676100" cy="1537200"/>
              <a:chOff x="4783550" y="291400"/>
              <a:chExt cx="1676100" cy="1537200"/>
            </a:xfrm>
          </p:grpSpPr>
          <p:sp>
            <p:nvSpPr>
              <p:cNvPr id="36" name="Shape 165"/>
              <p:cNvSpPr/>
              <p:nvPr/>
            </p:nvSpPr>
            <p:spPr>
              <a:xfrm>
                <a:off x="4783550" y="291400"/>
                <a:ext cx="1676100" cy="1537200"/>
              </a:xfrm>
              <a:prstGeom prst="rect">
                <a:avLst/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7" name="Shape 166"/>
              <p:cNvSpPr/>
              <p:nvPr/>
            </p:nvSpPr>
            <p:spPr>
              <a:xfrm rot="-5400000">
                <a:off x="6130475" y="344515"/>
                <a:ext cx="190800" cy="211200"/>
              </a:xfrm>
              <a:prstGeom prst="flowChartDelay">
                <a:avLst/>
              </a:prstGeom>
              <a:solidFill>
                <a:srgbClr val="B7B7B7"/>
              </a:solidFill>
              <a:ln w="19050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35" name="Shape 167"/>
            <p:cNvSpPr/>
            <p:nvPr/>
          </p:nvSpPr>
          <p:spPr>
            <a:xfrm>
              <a:off x="5291162" y="2725625"/>
              <a:ext cx="660900" cy="605100"/>
            </a:xfrm>
            <a:prstGeom prst="ellipse">
              <a:avLst/>
            </a:prstGeom>
            <a:solidFill>
              <a:srgbClr val="666666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3" name="Shape 169"/>
          <p:cNvGrpSpPr/>
          <p:nvPr/>
        </p:nvGrpSpPr>
        <p:grpSpPr>
          <a:xfrm>
            <a:off x="1484311" y="3062307"/>
            <a:ext cx="1896558" cy="2944436"/>
            <a:chOff x="3092675" y="234700"/>
            <a:chExt cx="2419500" cy="3480300"/>
          </a:xfrm>
        </p:grpSpPr>
        <p:sp>
          <p:nvSpPr>
            <p:cNvPr id="25" name="Shape 170"/>
            <p:cNvSpPr/>
            <p:nvPr/>
          </p:nvSpPr>
          <p:spPr>
            <a:xfrm>
              <a:off x="3092675" y="234700"/>
              <a:ext cx="2419500" cy="34803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171"/>
            <p:cNvSpPr/>
            <p:nvPr/>
          </p:nvSpPr>
          <p:spPr>
            <a:xfrm>
              <a:off x="4767037" y="2462925"/>
              <a:ext cx="660900" cy="605100"/>
            </a:xfrm>
            <a:prstGeom prst="ellipse">
              <a:avLst/>
            </a:prstGeom>
            <a:solidFill>
              <a:srgbClr val="666666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27" name="Shape 172"/>
            <p:cNvSpPr/>
            <p:nvPr/>
          </p:nvSpPr>
          <p:spPr>
            <a:xfrm>
              <a:off x="3176937" y="2462925"/>
              <a:ext cx="660900" cy="605100"/>
            </a:xfrm>
            <a:prstGeom prst="ellipse">
              <a:avLst/>
            </a:prstGeom>
            <a:solidFill>
              <a:srgbClr val="666666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endParaRPr sz="600">
                <a:solidFill>
                  <a:srgbClr val="FFFFFF"/>
                </a:solidFill>
              </a:endParaRPr>
            </a:p>
          </p:txBody>
        </p:sp>
        <p:sp>
          <p:nvSpPr>
            <p:cNvPr id="28" name="Shape 173"/>
            <p:cNvSpPr/>
            <p:nvPr/>
          </p:nvSpPr>
          <p:spPr>
            <a:xfrm>
              <a:off x="3971987" y="1944725"/>
              <a:ext cx="660900" cy="605100"/>
            </a:xfrm>
            <a:prstGeom prst="ellipse">
              <a:avLst/>
            </a:prstGeom>
            <a:solidFill>
              <a:srgbClr val="666666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endParaRPr sz="900">
                <a:solidFill>
                  <a:srgbClr val="FFFFFF"/>
                </a:solidFill>
              </a:endParaRPr>
            </a:p>
          </p:txBody>
        </p:sp>
        <p:sp>
          <p:nvSpPr>
            <p:cNvPr id="29" name="Shape 174"/>
            <p:cNvSpPr/>
            <p:nvPr/>
          </p:nvSpPr>
          <p:spPr>
            <a:xfrm>
              <a:off x="3971987" y="2912500"/>
              <a:ext cx="660900" cy="605100"/>
            </a:xfrm>
            <a:prstGeom prst="ellipse">
              <a:avLst/>
            </a:prstGeom>
            <a:solidFill>
              <a:srgbClr val="666666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endParaRPr sz="600">
                <a:solidFill>
                  <a:srgbClr val="FFFFFF"/>
                </a:solidFill>
              </a:endParaRPr>
            </a:p>
          </p:txBody>
        </p:sp>
        <p:sp>
          <p:nvSpPr>
            <p:cNvPr id="30" name="Shape 175"/>
            <p:cNvSpPr/>
            <p:nvPr/>
          </p:nvSpPr>
          <p:spPr>
            <a:xfrm>
              <a:off x="3265825" y="456000"/>
              <a:ext cx="2072100" cy="11736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176"/>
            <p:cNvSpPr/>
            <p:nvPr/>
          </p:nvSpPr>
          <p:spPr>
            <a:xfrm>
              <a:off x="3319475" y="523075"/>
              <a:ext cx="1958100" cy="1059000"/>
            </a:xfrm>
            <a:prstGeom prst="rect">
              <a:avLst/>
            </a:prstGeom>
            <a:solidFill>
              <a:srgbClr val="4A86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" sz="1050" dirty="0"/>
                <a:t> </a:t>
              </a:r>
              <a:r>
                <a:rPr lang="en" sz="1050" dirty="0">
                  <a:solidFill>
                    <a:srgbClr val="FFFFFF"/>
                  </a:solidFill>
                </a:rPr>
                <a:t>Performance</a:t>
              </a:r>
            </a:p>
            <a:p>
              <a:pPr marL="0" lvl="0" indent="0" algn="ctr" rtl="0">
                <a:spcBef>
                  <a:spcPts val="0"/>
                </a:spcBef>
                <a:buNone/>
              </a:pPr>
              <a:r>
                <a:rPr lang="en" sz="1050" dirty="0">
                  <a:solidFill>
                    <a:srgbClr val="FFFFFF"/>
                  </a:solidFill>
                </a:rPr>
                <a:t>*Pedal Adjustments*</a:t>
              </a:r>
            </a:p>
            <a:p>
              <a:pPr marL="0" lvl="0" indent="-69850" rtl="0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50" dirty="0">
                  <a:solidFill>
                    <a:srgbClr val="FFFFFF"/>
                  </a:solidFill>
                </a:rPr>
                <a:t> E0: Chorus</a:t>
              </a:r>
            </a:p>
            <a:p>
              <a:pPr marL="0" lvl="0" indent="-69850" rtl="0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50" dirty="0">
                  <a:solidFill>
                    <a:srgbClr val="FFFFFF"/>
                  </a:solidFill>
                </a:rPr>
                <a:t> E1: BitCrusher</a:t>
              </a:r>
            </a:p>
            <a:p>
              <a:pPr marL="0" lvl="0" indent="-69850" rtl="0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50" dirty="0">
                  <a:solidFill>
                    <a:srgbClr val="FFFFFF"/>
                  </a:solidFill>
                </a:rPr>
                <a:t> E2: Flange</a:t>
              </a:r>
            </a:p>
          </p:txBody>
        </p:sp>
      </p:grpSp>
      <p:sp>
        <p:nvSpPr>
          <p:cNvPr id="24" name="Shape 177"/>
          <p:cNvSpPr/>
          <p:nvPr/>
        </p:nvSpPr>
        <p:spPr>
          <a:xfrm>
            <a:off x="1685509" y="3380767"/>
            <a:ext cx="83952" cy="954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85" name="Shape 150" descr="7-segme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470378" y="3105242"/>
            <a:ext cx="309987" cy="43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151" descr="7-segme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136479" y="3105242"/>
            <a:ext cx="309987" cy="43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150" descr="7-segme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0630534" y="3119229"/>
            <a:ext cx="309987" cy="43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151" descr="7-segme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0296635" y="3119229"/>
            <a:ext cx="309987" cy="4301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113"/>
          <p:cNvSpPr/>
          <p:nvPr/>
        </p:nvSpPr>
        <p:spPr>
          <a:xfrm rot="5400000" flipH="1">
            <a:off x="5040280" y="3117387"/>
            <a:ext cx="182738" cy="193626"/>
          </a:xfrm>
          <a:prstGeom prst="flowChartDelay">
            <a:avLst/>
          </a:prstGeom>
          <a:solidFill>
            <a:srgbClr val="B7B7B7"/>
          </a:solidFill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120"/>
          <p:cNvSpPr/>
          <p:nvPr/>
        </p:nvSpPr>
        <p:spPr>
          <a:xfrm rot="5400000" flipH="1">
            <a:off x="5040280" y="4589635"/>
            <a:ext cx="182738" cy="193626"/>
          </a:xfrm>
          <a:prstGeom prst="flowChartDelay">
            <a:avLst/>
          </a:prstGeom>
          <a:solidFill>
            <a:srgbClr val="B7B7B7"/>
          </a:solidFill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120"/>
          <p:cNvSpPr/>
          <p:nvPr/>
        </p:nvSpPr>
        <p:spPr>
          <a:xfrm rot="5400000" flipH="1">
            <a:off x="6576492" y="4589634"/>
            <a:ext cx="182738" cy="193626"/>
          </a:xfrm>
          <a:prstGeom prst="flowChartDelay">
            <a:avLst/>
          </a:prstGeom>
          <a:solidFill>
            <a:srgbClr val="B7B7B7"/>
          </a:solidFill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120"/>
          <p:cNvSpPr/>
          <p:nvPr/>
        </p:nvSpPr>
        <p:spPr>
          <a:xfrm rot="5400000" flipH="1">
            <a:off x="8109421" y="4589634"/>
            <a:ext cx="182738" cy="193626"/>
          </a:xfrm>
          <a:prstGeom prst="flowChartDelay">
            <a:avLst/>
          </a:prstGeom>
          <a:solidFill>
            <a:srgbClr val="B7B7B7"/>
          </a:solidFill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137"/>
          <p:cNvSpPr/>
          <p:nvPr/>
        </p:nvSpPr>
        <p:spPr>
          <a:xfrm rot="16200000">
            <a:off x="9651814" y="3149569"/>
            <a:ext cx="182756" cy="193621"/>
          </a:xfrm>
          <a:prstGeom prst="flowChartDelay">
            <a:avLst/>
          </a:prstGeom>
          <a:solidFill>
            <a:srgbClr val="FF0000"/>
          </a:solidFill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TextBox 93"/>
          <p:cNvSpPr txBox="1"/>
          <p:nvPr/>
        </p:nvSpPr>
        <p:spPr>
          <a:xfrm>
            <a:off x="6998753" y="3561317"/>
            <a:ext cx="52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547428" y="3550040"/>
            <a:ext cx="52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E1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0043529" y="3561317"/>
            <a:ext cx="52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E0</a:t>
            </a:r>
          </a:p>
        </p:txBody>
      </p:sp>
      <p:sp>
        <p:nvSpPr>
          <p:cNvPr id="98" name="Shape 177"/>
          <p:cNvSpPr/>
          <p:nvPr/>
        </p:nvSpPr>
        <p:spPr>
          <a:xfrm>
            <a:off x="1685509" y="3714623"/>
            <a:ext cx="83952" cy="954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TextBox 98"/>
          <p:cNvSpPr txBox="1"/>
          <p:nvPr/>
        </p:nvSpPr>
        <p:spPr>
          <a:xfrm>
            <a:off x="3366407" y="3596006"/>
            <a:ext cx="1563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Voice Knob Effect</a:t>
            </a:r>
          </a:p>
        </p:txBody>
      </p:sp>
      <p:pic>
        <p:nvPicPr>
          <p:cNvPr id="100" name="Shape 115" descr="7-segment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65544" y="3103580"/>
            <a:ext cx="298175" cy="43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15" descr="7-segment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0129" y="3103580"/>
            <a:ext cx="298175" cy="43178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101"/>
          <p:cNvSpPr txBox="1"/>
          <p:nvPr/>
        </p:nvSpPr>
        <p:spPr>
          <a:xfrm>
            <a:off x="8239025" y="3580817"/>
            <a:ext cx="1563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E0 Volume</a:t>
            </a:r>
          </a:p>
        </p:txBody>
      </p:sp>
      <p:sp>
        <p:nvSpPr>
          <p:cNvPr id="103" name="Shape 120"/>
          <p:cNvSpPr/>
          <p:nvPr/>
        </p:nvSpPr>
        <p:spPr>
          <a:xfrm rot="5400000" flipH="1">
            <a:off x="6578017" y="3119042"/>
            <a:ext cx="182738" cy="193626"/>
          </a:xfrm>
          <a:prstGeom prst="flowChartDelay">
            <a:avLst/>
          </a:prstGeom>
          <a:solidFill>
            <a:srgbClr val="B7B7B7"/>
          </a:solidFill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20"/>
          <p:cNvSpPr/>
          <p:nvPr/>
        </p:nvSpPr>
        <p:spPr>
          <a:xfrm rot="5400000" flipH="1">
            <a:off x="8112320" y="3113784"/>
            <a:ext cx="182738" cy="193626"/>
          </a:xfrm>
          <a:prstGeom prst="flowChartDelay">
            <a:avLst/>
          </a:prstGeom>
          <a:solidFill>
            <a:srgbClr val="B7B7B7"/>
          </a:solidFill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77"/>
          <p:cNvSpPr/>
          <p:nvPr/>
        </p:nvSpPr>
        <p:spPr>
          <a:xfrm>
            <a:off x="1685503" y="3867023"/>
            <a:ext cx="83952" cy="954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TextBox 105"/>
          <p:cNvSpPr txBox="1"/>
          <p:nvPr/>
        </p:nvSpPr>
        <p:spPr>
          <a:xfrm>
            <a:off x="3459951" y="3596006"/>
            <a:ext cx="1503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Number Bits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085318" y="3589891"/>
            <a:ext cx="1272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Sample Rate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244672" y="3580816"/>
            <a:ext cx="1537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E1 Volume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050909" y="3573237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E1</a:t>
            </a:r>
          </a:p>
        </p:txBody>
      </p:sp>
      <p:pic>
        <p:nvPicPr>
          <p:cNvPr id="111" name="Shape 115" descr="7-segment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87448" y="3111918"/>
            <a:ext cx="303468" cy="41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5" descr="7-segment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22543" y="3110805"/>
            <a:ext cx="303468" cy="417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48"/>
          <p:cNvSpPr/>
          <p:nvPr/>
        </p:nvSpPr>
        <p:spPr>
          <a:xfrm rot="5400000" flipH="1">
            <a:off x="8118790" y="3115663"/>
            <a:ext cx="179809" cy="192796"/>
          </a:xfrm>
          <a:prstGeom prst="flowChartDelay">
            <a:avLst/>
          </a:prstGeom>
          <a:solidFill>
            <a:srgbClr val="00FF00"/>
          </a:solidFill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48"/>
          <p:cNvSpPr/>
          <p:nvPr/>
        </p:nvSpPr>
        <p:spPr>
          <a:xfrm rot="5400000" flipH="1">
            <a:off x="9653700" y="3149586"/>
            <a:ext cx="179809" cy="192796"/>
          </a:xfrm>
          <a:prstGeom prst="flowChartDelay">
            <a:avLst/>
          </a:prstGeom>
          <a:solidFill>
            <a:srgbClr val="00FF00"/>
          </a:solidFill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</a:t>
            </a:r>
            <a:r>
              <a:rPr lang="en-US" dirty="0"/>
              <a:t>| Software Design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30875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60" grpId="0" animBg="1"/>
      <p:bldP spid="60" grpId="1" animBg="1"/>
      <p:bldP spid="24" grpId="0" animBg="1"/>
      <p:bldP spid="24" grpId="1" animBg="1"/>
      <p:bldP spid="94" grpId="0"/>
      <p:bldP spid="94" grpId="1"/>
      <p:bldP spid="94" grpId="2"/>
      <p:bldP spid="95" grpId="0"/>
      <p:bldP spid="95" grpId="1"/>
      <p:bldP spid="96" grpId="0"/>
      <p:bldP spid="96" grpId="1"/>
      <p:bldP spid="98" grpId="0" animBg="1"/>
      <p:bldP spid="98" grpId="1" animBg="1"/>
      <p:bldP spid="99" grpId="0"/>
      <p:bldP spid="99" grpId="1"/>
      <p:bldP spid="102" grpId="0"/>
      <p:bldP spid="102" grpId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/>
      <p:bldP spid="106" grpId="1"/>
      <p:bldP spid="107" grpId="0" build="allAtOnce"/>
      <p:bldP spid="109" grpId="0" build="allAtOnce"/>
      <p:bldP spid="110" grpId="0" build="allAtOnce"/>
      <p:bldP spid="114" grpId="0" animBg="1"/>
      <p:bldP spid="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485398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The Old Plan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48551" y="2061156"/>
            <a:ext cx="6894899" cy="4022564"/>
            <a:chOff x="1382925" y="560463"/>
            <a:chExt cx="6894899" cy="4022564"/>
          </a:xfrm>
        </p:grpSpPr>
        <p:pic>
          <p:nvPicPr>
            <p:cNvPr id="4" name="Shape 149" descr="510426000001000-00-180x180.jpg"/>
            <p:cNvPicPr preferRelativeResize="0"/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11" b="100000" l="20556" r="78889">
                          <a14:foregroundMark x1="49444" y1="22222" x2="49444" y2="22222"/>
                          <a14:foregroundMark x1="37222" y1="42222" x2="37222" y2="42222"/>
                          <a14:foregroundMark x1="42778" y1="85556" x2="42778" y2="85556"/>
                          <a14:foregroundMark x1="63889" y1="47778" x2="63889" y2="47778"/>
                          <a14:foregroundMark x1="49444" y1="63333" x2="49444" y2="63333"/>
                          <a14:foregroundMark x1="49444" y1="63333" x2="63333" y2="49444"/>
                          <a14:foregroundMark x1="62778" y1="48889" x2="50556" y2="24444"/>
                          <a14:foregroundMark x1="50556" y1="7222" x2="50556" y2="7222"/>
                          <a14:foregroundMark x1="50556" y1="7222" x2="47222" y2="20556"/>
                          <a14:foregroundMark x1="48333" y1="6667" x2="48333" y2="6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88828" y="1515456"/>
              <a:ext cx="1090876" cy="1130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150" descr="Boss_DS-1.jpg"/>
            <p:cNvPicPr preferRelativeResize="0"/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857" l="0" r="9514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25157" y="914098"/>
              <a:ext cx="414966" cy="769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151" descr="H88420000001000-00-500x500.jpg"/>
            <p:cNvPicPr preferRelativeResize="0"/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3000" l="2600" r="9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2925" y="618913"/>
              <a:ext cx="1312684" cy="13601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52" descr="M-MB15-U-2.jpg"/>
            <p:cNvPicPr preferRelativeResize="0"/>
            <p:nvPr/>
          </p:nvPicPr>
          <p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89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5746" y="2276586"/>
              <a:ext cx="1247044" cy="12999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hape 153"/>
            <p:cNvSpPr/>
            <p:nvPr/>
          </p:nvSpPr>
          <p:spPr>
            <a:xfrm flipH="1">
              <a:off x="5072546" y="1809462"/>
              <a:ext cx="536700" cy="9279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54"/>
            <p:cNvSpPr txBox="1"/>
            <p:nvPr/>
          </p:nvSpPr>
          <p:spPr>
            <a:xfrm flipH="1">
              <a:off x="4215912" y="4393127"/>
              <a:ext cx="2151000" cy="18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buNone/>
              </a:pPr>
              <a:r>
                <a:rPr lang="en" dirty="0"/>
                <a:t>Our Pedal Mat</a:t>
              </a:r>
            </a:p>
          </p:txBody>
        </p:sp>
        <p:sp>
          <p:nvSpPr>
            <p:cNvPr id="10" name="Shape 155"/>
            <p:cNvSpPr/>
            <p:nvPr/>
          </p:nvSpPr>
          <p:spPr>
            <a:xfrm rot="10800000" flipH="1">
              <a:off x="5609253" y="2221773"/>
              <a:ext cx="117430" cy="103403"/>
            </a:xfrm>
            <a:prstGeom prst="flowChartMagneticDrum">
              <a:avLst/>
            </a:prstGeom>
            <a:solidFill>
              <a:srgbClr val="93C47D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56"/>
            <p:cNvSpPr/>
            <p:nvPr/>
          </p:nvSpPr>
          <p:spPr>
            <a:xfrm flipH="1">
              <a:off x="4964032" y="1938044"/>
              <a:ext cx="108708" cy="95723"/>
            </a:xfrm>
            <a:prstGeom prst="flowChartMagneticDrum">
              <a:avLst/>
            </a:prstGeom>
            <a:solidFill>
              <a:srgbClr val="CC4125"/>
            </a:solidFill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57"/>
            <p:cNvSpPr/>
            <p:nvPr/>
          </p:nvSpPr>
          <p:spPr>
            <a:xfrm flipH="1">
              <a:off x="4964032" y="2340709"/>
              <a:ext cx="108708" cy="95723"/>
            </a:xfrm>
            <a:prstGeom prst="flowChartMagneticDrum">
              <a:avLst/>
            </a:prstGeom>
            <a:solidFill>
              <a:srgbClr val="CC4125"/>
            </a:solidFill>
            <a:ln w="2857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3" name="Shape 158"/>
            <p:cNvCxnSpPr>
              <a:stCxn id="4" idx="1"/>
              <a:endCxn id="10" idx="4"/>
            </p:cNvCxnSpPr>
            <p:nvPr/>
          </p:nvCxnSpPr>
          <p:spPr>
            <a:xfrm flipH="1">
              <a:off x="5726728" y="2080608"/>
              <a:ext cx="962100" cy="192900"/>
            </a:xfrm>
            <a:prstGeom prst="bentConnector3">
              <a:avLst>
                <a:gd name="adj1" fmla="val 49995"/>
              </a:avLst>
            </a:prstGeom>
            <a:noFill/>
            <a:ln w="38100" cap="flat" cmpd="sng">
              <a:solidFill>
                <a:schemeClr val="tx1">
                  <a:lumMod val="85000"/>
                </a:schemeClr>
              </a:solidFill>
              <a:prstDash val="dash"/>
              <a:round/>
              <a:headEnd type="none" w="lg" len="lg"/>
              <a:tailEnd type="triangle" w="lg" len="lg"/>
            </a:ln>
          </p:spPr>
        </p:cxnSp>
        <p:sp>
          <p:nvSpPr>
            <p:cNvPr id="14" name="Shape 159"/>
            <p:cNvSpPr/>
            <p:nvPr/>
          </p:nvSpPr>
          <p:spPr>
            <a:xfrm flipH="1">
              <a:off x="4647575" y="560463"/>
              <a:ext cx="3297000" cy="76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5" name="Shape 160"/>
            <p:cNvCxnSpPr>
              <a:stCxn id="11" idx="4"/>
              <a:endCxn id="5" idx="3"/>
            </p:cNvCxnSpPr>
            <p:nvPr/>
          </p:nvCxnSpPr>
          <p:spPr>
            <a:xfrm rot="10800000">
              <a:off x="3940132" y="1298905"/>
              <a:ext cx="1023900" cy="687000"/>
            </a:xfrm>
            <a:prstGeom prst="bentConnector3">
              <a:avLst>
                <a:gd name="adj1" fmla="val 49999"/>
              </a:avLst>
            </a:prstGeom>
            <a:noFill/>
            <a:ln w="38100" cap="flat" cmpd="sng">
              <a:solidFill>
                <a:schemeClr val="tx1">
                  <a:lumMod val="85000"/>
                </a:schemeClr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6" name="Shape 161"/>
            <p:cNvCxnSpPr>
              <a:stCxn id="5" idx="1"/>
              <a:endCxn id="6" idx="3"/>
            </p:cNvCxnSpPr>
            <p:nvPr/>
          </p:nvCxnSpPr>
          <p:spPr>
            <a:xfrm flipH="1">
              <a:off x="2695657" y="1298977"/>
              <a:ext cx="829500" cy="600"/>
            </a:xfrm>
            <a:prstGeom prst="bentConnector3">
              <a:avLst>
                <a:gd name="adj1" fmla="val 50002"/>
              </a:avLst>
            </a:prstGeom>
            <a:noFill/>
            <a:ln w="38100" cap="flat" cmpd="sng">
              <a:solidFill>
                <a:schemeClr val="tx1">
                  <a:lumMod val="85000"/>
                </a:schemeClr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7" name="Shape 162"/>
            <p:cNvCxnSpPr>
              <a:endCxn id="7" idx="3"/>
            </p:cNvCxnSpPr>
            <p:nvPr/>
          </p:nvCxnSpPr>
          <p:spPr>
            <a:xfrm flipH="1">
              <a:off x="2662790" y="2394648"/>
              <a:ext cx="2301300" cy="5319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tx1">
                  <a:lumMod val="85000"/>
                </a:schemeClr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8" name="Shape 163"/>
            <p:cNvCxnSpPr/>
            <p:nvPr/>
          </p:nvCxnSpPr>
          <p:spPr>
            <a:xfrm rot="10800000">
              <a:off x="6520343" y="762126"/>
              <a:ext cx="1001100" cy="27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sp>
          <p:nvSpPr>
            <p:cNvPr id="19" name="Shape 164"/>
            <p:cNvSpPr txBox="1"/>
            <p:nvPr/>
          </p:nvSpPr>
          <p:spPr>
            <a:xfrm flipH="1">
              <a:off x="6567975" y="884976"/>
              <a:ext cx="1150800" cy="273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buNone/>
              </a:pPr>
              <a:r>
                <a:rPr lang="en" sz="1400" dirty="0"/>
                <a:t>Audio Signal</a:t>
              </a:r>
            </a:p>
          </p:txBody>
        </p:sp>
        <p:cxnSp>
          <p:nvCxnSpPr>
            <p:cNvPr id="20" name="Shape 165"/>
            <p:cNvCxnSpPr>
              <a:stCxn id="8" idx="2"/>
            </p:cNvCxnSpPr>
            <p:nvPr/>
          </p:nvCxnSpPr>
          <p:spPr>
            <a:xfrm rot="-5400000" flipH="1">
              <a:off x="5013596" y="3064662"/>
              <a:ext cx="784500" cy="1299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tx1">
                  <a:lumMod val="85000"/>
                </a:schemeClr>
              </a:solidFill>
              <a:prstDash val="solid"/>
              <a:round/>
              <a:headEnd type="triangle" w="lg" len="lg"/>
              <a:tailEnd type="triangle" w="lg" len="lg"/>
            </a:ln>
          </p:spPr>
        </p:cxnSp>
        <p:cxnSp>
          <p:nvCxnSpPr>
            <p:cNvPr id="21" name="Shape 166"/>
            <p:cNvCxnSpPr/>
            <p:nvPr/>
          </p:nvCxnSpPr>
          <p:spPr>
            <a:xfrm>
              <a:off x="4830588" y="695158"/>
              <a:ext cx="1275900" cy="618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  <p:sp>
          <p:nvSpPr>
            <p:cNvPr id="22" name="Shape 167"/>
            <p:cNvSpPr txBox="1"/>
            <p:nvPr/>
          </p:nvSpPr>
          <p:spPr>
            <a:xfrm flipH="1">
              <a:off x="4723978" y="900601"/>
              <a:ext cx="1597800" cy="25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r>
                <a:rPr lang="en" sz="1400" dirty="0"/>
                <a:t>Digital Communication</a:t>
              </a:r>
            </a:p>
          </p:txBody>
        </p:sp>
        <p:sp>
          <p:nvSpPr>
            <p:cNvPr id="23" name="Shape 168"/>
            <p:cNvSpPr txBox="1"/>
            <p:nvPr/>
          </p:nvSpPr>
          <p:spPr>
            <a:xfrm flipH="1">
              <a:off x="3065207" y="1843875"/>
              <a:ext cx="1247100" cy="18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buNone/>
              </a:pPr>
              <a:r>
                <a:rPr lang="en" sz="1000"/>
                <a:t>Other Effect Pedal</a:t>
              </a:r>
            </a:p>
          </p:txBody>
        </p:sp>
        <p:sp>
          <p:nvSpPr>
            <p:cNvPr id="24" name="Shape 169"/>
            <p:cNvSpPr txBox="1"/>
            <p:nvPr/>
          </p:nvSpPr>
          <p:spPr>
            <a:xfrm flipH="1">
              <a:off x="1624527" y="2024108"/>
              <a:ext cx="829500" cy="18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r>
                <a:rPr lang="en" sz="1000" dirty="0"/>
                <a:t>Amplifiers</a:t>
              </a:r>
            </a:p>
          </p:txBody>
        </p:sp>
        <p:sp>
          <p:nvSpPr>
            <p:cNvPr id="25" name="Shape 170"/>
            <p:cNvSpPr txBox="1"/>
            <p:nvPr/>
          </p:nvSpPr>
          <p:spPr>
            <a:xfrm flipH="1">
              <a:off x="6392942" y="2677881"/>
              <a:ext cx="1884882" cy="2912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r>
                <a:rPr lang="en" sz="1600" dirty="0"/>
                <a:t>Instrument</a:t>
              </a:r>
            </a:p>
          </p:txBody>
        </p:sp>
        <p:sp>
          <p:nvSpPr>
            <p:cNvPr id="26" name="Shape 171"/>
            <p:cNvSpPr txBox="1"/>
            <p:nvPr/>
          </p:nvSpPr>
          <p:spPr>
            <a:xfrm flipH="1">
              <a:off x="4688716" y="1523155"/>
              <a:ext cx="1372200" cy="19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r>
                <a:rPr lang="en" sz="1200"/>
                <a:t>Our Effect Pedal</a:t>
              </a:r>
            </a:p>
          </p:txBody>
        </p:sp>
        <p:grpSp>
          <p:nvGrpSpPr>
            <p:cNvPr id="27" name="Shape 172"/>
            <p:cNvGrpSpPr/>
            <p:nvPr/>
          </p:nvGrpSpPr>
          <p:grpSpPr>
            <a:xfrm>
              <a:off x="4312308" y="3604787"/>
              <a:ext cx="2312764" cy="732651"/>
              <a:chOff x="3760923" y="3792474"/>
              <a:chExt cx="2969270" cy="907870"/>
            </a:xfrm>
          </p:grpSpPr>
          <p:grpSp>
            <p:nvGrpSpPr>
              <p:cNvPr id="28" name="Shape 173"/>
              <p:cNvGrpSpPr/>
              <p:nvPr/>
            </p:nvGrpSpPr>
            <p:grpSpPr>
              <a:xfrm>
                <a:off x="4255801" y="3792474"/>
                <a:ext cx="494952" cy="907870"/>
                <a:chOff x="2494425" y="848950"/>
                <a:chExt cx="1676100" cy="3074400"/>
              </a:xfrm>
            </p:grpSpPr>
            <p:grpSp>
              <p:nvGrpSpPr>
                <p:cNvPr id="96" name="Shape 174"/>
                <p:cNvGrpSpPr/>
                <p:nvPr/>
              </p:nvGrpSpPr>
              <p:grpSpPr>
                <a:xfrm>
                  <a:off x="2494425" y="848950"/>
                  <a:ext cx="1676100" cy="1537200"/>
                  <a:chOff x="4783550" y="2169050"/>
                  <a:chExt cx="1676100" cy="1537200"/>
                </a:xfrm>
              </p:grpSpPr>
              <p:sp>
                <p:nvSpPr>
                  <p:cNvPr id="102" name="Shape 175"/>
                  <p:cNvSpPr/>
                  <p:nvPr/>
                </p:nvSpPr>
                <p:spPr>
                  <a:xfrm>
                    <a:off x="4783550" y="216905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103" name="Shape 176"/>
                  <p:cNvSpPr/>
                  <p:nvPr/>
                </p:nvSpPr>
                <p:spPr>
                  <a:xfrm rot="-5400000">
                    <a:off x="6130475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104" name="Shape 177"/>
                  <p:cNvSpPr/>
                  <p:nvPr/>
                </p:nvSpPr>
                <p:spPr>
                  <a:xfrm rot="-5400000">
                    <a:off x="5791100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105" name="Shape 178"/>
                  <p:cNvSpPr/>
                  <p:nvPr/>
                </p:nvSpPr>
                <p:spPr>
                  <a:xfrm>
                    <a:off x="5291162" y="30683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pic>
                <p:nvPicPr>
                  <p:cNvPr id="106" name="Shape 179" descr="7-segment.jpg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4917165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07" name="Shape 180" descr="7-segment.jpg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5281369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97" name="Shape 181"/>
                <p:cNvGrpSpPr/>
                <p:nvPr/>
              </p:nvGrpSpPr>
              <p:grpSpPr>
                <a:xfrm>
                  <a:off x="2494425" y="2386150"/>
                  <a:ext cx="1676100" cy="1537200"/>
                  <a:chOff x="7130275" y="291400"/>
                  <a:chExt cx="1676100" cy="1537200"/>
                </a:xfrm>
              </p:grpSpPr>
              <p:sp>
                <p:nvSpPr>
                  <p:cNvPr id="98" name="Shape 182"/>
                  <p:cNvSpPr/>
                  <p:nvPr/>
                </p:nvSpPr>
                <p:spPr>
                  <a:xfrm>
                    <a:off x="7130275" y="29140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99" name="Shape 183"/>
                  <p:cNvSpPr/>
                  <p:nvPr/>
                </p:nvSpPr>
                <p:spPr>
                  <a:xfrm rot="-5400000">
                    <a:off x="84772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100" name="Shape 184"/>
                  <p:cNvSpPr/>
                  <p:nvPr/>
                </p:nvSpPr>
                <p:spPr>
                  <a:xfrm rot="-5400000">
                    <a:off x="813782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101" name="Shape 185"/>
                  <p:cNvSpPr/>
                  <p:nvPr/>
                </p:nvSpPr>
                <p:spPr>
                  <a:xfrm>
                    <a:off x="7637887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9" name="Shape 186"/>
              <p:cNvGrpSpPr/>
              <p:nvPr/>
            </p:nvGrpSpPr>
            <p:grpSpPr>
              <a:xfrm>
                <a:off x="3760923" y="3792474"/>
                <a:ext cx="494952" cy="907870"/>
                <a:chOff x="818325" y="848950"/>
                <a:chExt cx="1676100" cy="3074400"/>
              </a:xfrm>
            </p:grpSpPr>
            <p:grpSp>
              <p:nvGrpSpPr>
                <p:cNvPr id="83" name="Shape 187"/>
                <p:cNvGrpSpPr/>
                <p:nvPr/>
              </p:nvGrpSpPr>
              <p:grpSpPr>
                <a:xfrm>
                  <a:off x="818325" y="848950"/>
                  <a:ext cx="1676100" cy="1537200"/>
                  <a:chOff x="4783550" y="291400"/>
                  <a:chExt cx="1676100" cy="1537200"/>
                </a:xfrm>
              </p:grpSpPr>
              <p:sp>
                <p:nvSpPr>
                  <p:cNvPr id="90" name="Shape 188"/>
                  <p:cNvSpPr/>
                  <p:nvPr/>
                </p:nvSpPr>
                <p:spPr>
                  <a:xfrm>
                    <a:off x="4783550" y="29140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91" name="Shape 189"/>
                  <p:cNvSpPr/>
                  <p:nvPr/>
                </p:nvSpPr>
                <p:spPr>
                  <a:xfrm rot="-5400000">
                    <a:off x="613047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B7B7B7"/>
                  </a:solidFill>
                  <a:ln w="19050" cap="flat" cmpd="sng">
                    <a:solidFill>
                      <a:srgbClr val="D9D9D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92" name="Shape 190"/>
                  <p:cNvSpPr/>
                  <p:nvPr/>
                </p:nvSpPr>
                <p:spPr>
                  <a:xfrm rot="-5400000">
                    <a:off x="57911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B7B7B7"/>
                  </a:solidFill>
                  <a:ln w="19050" cap="flat" cmpd="sng">
                    <a:solidFill>
                      <a:srgbClr val="D9D9D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93" name="Shape 191"/>
                  <p:cNvSpPr/>
                  <p:nvPr/>
                </p:nvSpPr>
                <p:spPr>
                  <a:xfrm>
                    <a:off x="5291162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pic>
                <p:nvPicPr>
                  <p:cNvPr id="94" name="Shape 192" descr="7-segment.jpg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4917165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5" name="Shape 193" descr="7-segment.jpg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5281369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84" name="Shape 194"/>
                <p:cNvGrpSpPr/>
                <p:nvPr/>
              </p:nvGrpSpPr>
              <p:grpSpPr>
                <a:xfrm>
                  <a:off x="818325" y="2386150"/>
                  <a:ext cx="1676100" cy="1537200"/>
                  <a:chOff x="4783550" y="1828600"/>
                  <a:chExt cx="1676100" cy="1537200"/>
                </a:xfrm>
              </p:grpSpPr>
              <p:grpSp>
                <p:nvGrpSpPr>
                  <p:cNvPr id="85" name="Shape 195"/>
                  <p:cNvGrpSpPr/>
                  <p:nvPr/>
                </p:nvGrpSpPr>
                <p:grpSpPr>
                  <a:xfrm>
                    <a:off x="4783550" y="1828600"/>
                    <a:ext cx="1676100" cy="1537200"/>
                    <a:chOff x="4783550" y="291400"/>
                    <a:chExt cx="1676100" cy="1537200"/>
                  </a:xfrm>
                </p:grpSpPr>
                <p:sp>
                  <p:nvSpPr>
                    <p:cNvPr id="87" name="Shape 196"/>
                    <p:cNvSpPr/>
                    <p:nvPr/>
                  </p:nvSpPr>
                  <p:spPr>
                    <a:xfrm>
                      <a:off x="4783550" y="291400"/>
                      <a:ext cx="1676100" cy="15372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endParaRPr/>
                    </a:p>
                  </p:txBody>
                </p:sp>
                <p:sp>
                  <p:nvSpPr>
                    <p:cNvPr id="88" name="Shape 197"/>
                    <p:cNvSpPr/>
                    <p:nvPr/>
                  </p:nvSpPr>
                  <p:spPr>
                    <a:xfrm rot="-5400000">
                      <a:off x="6130475" y="34451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endParaRPr/>
                    </a:p>
                  </p:txBody>
                </p:sp>
                <p:sp>
                  <p:nvSpPr>
                    <p:cNvPr id="89" name="Shape 198"/>
                    <p:cNvSpPr/>
                    <p:nvPr/>
                  </p:nvSpPr>
                  <p:spPr>
                    <a:xfrm rot="-5400000">
                      <a:off x="5791100" y="34451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86" name="Shape 199"/>
                  <p:cNvSpPr/>
                  <p:nvPr/>
                </p:nvSpPr>
                <p:spPr>
                  <a:xfrm>
                    <a:off x="5291162" y="27256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0" name="Shape 200"/>
              <p:cNvGrpSpPr/>
              <p:nvPr/>
            </p:nvGrpSpPr>
            <p:grpSpPr>
              <a:xfrm>
                <a:off x="4750643" y="3792474"/>
                <a:ext cx="494952" cy="907870"/>
                <a:chOff x="4170151" y="848950"/>
                <a:chExt cx="1676100" cy="3074400"/>
              </a:xfrm>
            </p:grpSpPr>
            <p:grpSp>
              <p:nvGrpSpPr>
                <p:cNvPr id="71" name="Shape 201"/>
                <p:cNvGrpSpPr/>
                <p:nvPr/>
              </p:nvGrpSpPr>
              <p:grpSpPr>
                <a:xfrm>
                  <a:off x="4170151" y="848950"/>
                  <a:ext cx="1676100" cy="1537200"/>
                  <a:chOff x="4783550" y="2169050"/>
                  <a:chExt cx="1676100" cy="1537200"/>
                </a:xfrm>
              </p:grpSpPr>
              <p:sp>
                <p:nvSpPr>
                  <p:cNvPr id="77" name="Shape 202"/>
                  <p:cNvSpPr/>
                  <p:nvPr/>
                </p:nvSpPr>
                <p:spPr>
                  <a:xfrm>
                    <a:off x="4783550" y="216905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78" name="Shape 203"/>
                  <p:cNvSpPr/>
                  <p:nvPr/>
                </p:nvSpPr>
                <p:spPr>
                  <a:xfrm rot="-5400000">
                    <a:off x="6130475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79" name="Shape 204"/>
                  <p:cNvSpPr/>
                  <p:nvPr/>
                </p:nvSpPr>
                <p:spPr>
                  <a:xfrm rot="-5400000">
                    <a:off x="5791100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80" name="Shape 205"/>
                  <p:cNvSpPr/>
                  <p:nvPr/>
                </p:nvSpPr>
                <p:spPr>
                  <a:xfrm>
                    <a:off x="5291162" y="30683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pic>
                <p:nvPicPr>
                  <p:cNvPr id="81" name="Shape 206" descr="7-segment.jpg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4917165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2" name="Shape 207" descr="7-segment.jpg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5281369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72" name="Shape 208"/>
                <p:cNvGrpSpPr/>
                <p:nvPr/>
              </p:nvGrpSpPr>
              <p:grpSpPr>
                <a:xfrm>
                  <a:off x="4170151" y="2386150"/>
                  <a:ext cx="1676100" cy="1537200"/>
                  <a:chOff x="7130275" y="291400"/>
                  <a:chExt cx="1676100" cy="1537200"/>
                </a:xfrm>
              </p:grpSpPr>
              <p:sp>
                <p:nvSpPr>
                  <p:cNvPr id="73" name="Shape 209"/>
                  <p:cNvSpPr/>
                  <p:nvPr/>
                </p:nvSpPr>
                <p:spPr>
                  <a:xfrm>
                    <a:off x="7130275" y="29140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74" name="Shape 210"/>
                  <p:cNvSpPr/>
                  <p:nvPr/>
                </p:nvSpPr>
                <p:spPr>
                  <a:xfrm rot="-5400000">
                    <a:off x="84772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75" name="Shape 211"/>
                  <p:cNvSpPr/>
                  <p:nvPr/>
                </p:nvSpPr>
                <p:spPr>
                  <a:xfrm rot="-5400000">
                    <a:off x="813782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76" name="Shape 212"/>
                  <p:cNvSpPr/>
                  <p:nvPr/>
                </p:nvSpPr>
                <p:spPr>
                  <a:xfrm>
                    <a:off x="7637887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1" name="Shape 213"/>
              <p:cNvGrpSpPr/>
              <p:nvPr/>
            </p:nvGrpSpPr>
            <p:grpSpPr>
              <a:xfrm>
                <a:off x="5245516" y="3792474"/>
                <a:ext cx="494952" cy="907870"/>
                <a:chOff x="818325" y="848950"/>
                <a:chExt cx="1676100" cy="3074400"/>
              </a:xfrm>
            </p:grpSpPr>
            <p:grpSp>
              <p:nvGrpSpPr>
                <p:cNvPr id="58" name="Shape 214"/>
                <p:cNvGrpSpPr/>
                <p:nvPr/>
              </p:nvGrpSpPr>
              <p:grpSpPr>
                <a:xfrm>
                  <a:off x="818325" y="848950"/>
                  <a:ext cx="1676100" cy="1537200"/>
                  <a:chOff x="4783550" y="291400"/>
                  <a:chExt cx="1676100" cy="1537200"/>
                </a:xfrm>
              </p:grpSpPr>
              <p:sp>
                <p:nvSpPr>
                  <p:cNvPr id="65" name="Shape 215"/>
                  <p:cNvSpPr/>
                  <p:nvPr/>
                </p:nvSpPr>
                <p:spPr>
                  <a:xfrm>
                    <a:off x="4783550" y="29140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66" name="Shape 216"/>
                  <p:cNvSpPr/>
                  <p:nvPr/>
                </p:nvSpPr>
                <p:spPr>
                  <a:xfrm rot="-5400000">
                    <a:off x="613047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B7B7B7"/>
                  </a:solidFill>
                  <a:ln w="19050" cap="flat" cmpd="sng">
                    <a:solidFill>
                      <a:srgbClr val="D9D9D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67" name="Shape 217"/>
                  <p:cNvSpPr/>
                  <p:nvPr/>
                </p:nvSpPr>
                <p:spPr>
                  <a:xfrm rot="-5400000">
                    <a:off x="57911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B7B7B7"/>
                  </a:solidFill>
                  <a:ln w="19050" cap="flat" cmpd="sng">
                    <a:solidFill>
                      <a:srgbClr val="D9D9D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68" name="Shape 218"/>
                  <p:cNvSpPr/>
                  <p:nvPr/>
                </p:nvSpPr>
                <p:spPr>
                  <a:xfrm>
                    <a:off x="5291162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pic>
                <p:nvPicPr>
                  <p:cNvPr id="69" name="Shape 219" descr="7-segment.jpg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4917165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0" name="Shape 220" descr="7-segment.jpg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5281369" y="33635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9" name="Shape 221"/>
                <p:cNvGrpSpPr/>
                <p:nvPr/>
              </p:nvGrpSpPr>
              <p:grpSpPr>
                <a:xfrm>
                  <a:off x="818325" y="2386150"/>
                  <a:ext cx="1676100" cy="1537200"/>
                  <a:chOff x="4783550" y="1828600"/>
                  <a:chExt cx="1676100" cy="1537200"/>
                </a:xfrm>
              </p:grpSpPr>
              <p:grpSp>
                <p:nvGrpSpPr>
                  <p:cNvPr id="60" name="Shape 222"/>
                  <p:cNvGrpSpPr/>
                  <p:nvPr/>
                </p:nvGrpSpPr>
                <p:grpSpPr>
                  <a:xfrm>
                    <a:off x="4783550" y="1828600"/>
                    <a:ext cx="1676100" cy="1537200"/>
                    <a:chOff x="4783550" y="291400"/>
                    <a:chExt cx="1676100" cy="1537200"/>
                  </a:xfrm>
                </p:grpSpPr>
                <p:sp>
                  <p:nvSpPr>
                    <p:cNvPr id="62" name="Shape 223"/>
                    <p:cNvSpPr/>
                    <p:nvPr/>
                  </p:nvSpPr>
                  <p:spPr>
                    <a:xfrm>
                      <a:off x="4783550" y="291400"/>
                      <a:ext cx="1676100" cy="15372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endParaRPr/>
                    </a:p>
                  </p:txBody>
                </p:sp>
                <p:sp>
                  <p:nvSpPr>
                    <p:cNvPr id="63" name="Shape 224"/>
                    <p:cNvSpPr/>
                    <p:nvPr/>
                  </p:nvSpPr>
                  <p:spPr>
                    <a:xfrm rot="-5400000">
                      <a:off x="6130475" y="34451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endParaRPr/>
                    </a:p>
                  </p:txBody>
                </p:sp>
                <p:sp>
                  <p:nvSpPr>
                    <p:cNvPr id="64" name="Shape 225"/>
                    <p:cNvSpPr/>
                    <p:nvPr/>
                  </p:nvSpPr>
                  <p:spPr>
                    <a:xfrm rot="-5400000">
                      <a:off x="5791100" y="344515"/>
                      <a:ext cx="190800" cy="211200"/>
                    </a:xfrm>
                    <a:prstGeom prst="flowChartDelay">
                      <a:avLst/>
                    </a:prstGeom>
                    <a:solidFill>
                      <a:srgbClr val="B7B7B7"/>
                    </a:solidFill>
                    <a:ln w="19050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61" name="Shape 226"/>
                  <p:cNvSpPr/>
                  <p:nvPr/>
                </p:nvSpPr>
                <p:spPr>
                  <a:xfrm>
                    <a:off x="5291162" y="2725625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2" name="Shape 227"/>
              <p:cNvGrpSpPr/>
              <p:nvPr/>
            </p:nvGrpSpPr>
            <p:grpSpPr>
              <a:xfrm>
                <a:off x="5740384" y="3792474"/>
                <a:ext cx="494952" cy="907870"/>
                <a:chOff x="4170151" y="848950"/>
                <a:chExt cx="1676100" cy="3074400"/>
              </a:xfrm>
            </p:grpSpPr>
            <p:grpSp>
              <p:nvGrpSpPr>
                <p:cNvPr id="46" name="Shape 228"/>
                <p:cNvGrpSpPr/>
                <p:nvPr/>
              </p:nvGrpSpPr>
              <p:grpSpPr>
                <a:xfrm>
                  <a:off x="4170151" y="848950"/>
                  <a:ext cx="1676100" cy="1537200"/>
                  <a:chOff x="4783550" y="2169050"/>
                  <a:chExt cx="1676100" cy="1537200"/>
                </a:xfrm>
              </p:grpSpPr>
              <p:sp>
                <p:nvSpPr>
                  <p:cNvPr id="52" name="Shape 229"/>
                  <p:cNvSpPr/>
                  <p:nvPr/>
                </p:nvSpPr>
                <p:spPr>
                  <a:xfrm>
                    <a:off x="4783550" y="216905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53" name="Shape 230"/>
                  <p:cNvSpPr/>
                  <p:nvPr/>
                </p:nvSpPr>
                <p:spPr>
                  <a:xfrm rot="-5400000">
                    <a:off x="6130475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54" name="Shape 231"/>
                  <p:cNvSpPr/>
                  <p:nvPr/>
                </p:nvSpPr>
                <p:spPr>
                  <a:xfrm rot="-5400000">
                    <a:off x="5791100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55" name="Shape 232"/>
                  <p:cNvSpPr/>
                  <p:nvPr/>
                </p:nvSpPr>
                <p:spPr>
                  <a:xfrm>
                    <a:off x="5291162" y="30683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pic>
                <p:nvPicPr>
                  <p:cNvPr id="56" name="Shape 233" descr="7-segment.jpg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4917165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7" name="Shape 234" descr="7-segment.jpg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5281369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7" name="Shape 235"/>
                <p:cNvGrpSpPr/>
                <p:nvPr/>
              </p:nvGrpSpPr>
              <p:grpSpPr>
                <a:xfrm>
                  <a:off x="4170151" y="2386150"/>
                  <a:ext cx="1676100" cy="1537200"/>
                  <a:chOff x="7130275" y="291400"/>
                  <a:chExt cx="1676100" cy="1537200"/>
                </a:xfrm>
              </p:grpSpPr>
              <p:sp>
                <p:nvSpPr>
                  <p:cNvPr id="48" name="Shape 236"/>
                  <p:cNvSpPr/>
                  <p:nvPr/>
                </p:nvSpPr>
                <p:spPr>
                  <a:xfrm>
                    <a:off x="7130275" y="29140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49" name="Shape 237"/>
                  <p:cNvSpPr/>
                  <p:nvPr/>
                </p:nvSpPr>
                <p:spPr>
                  <a:xfrm rot="-5400000">
                    <a:off x="84772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50" name="Shape 238"/>
                  <p:cNvSpPr/>
                  <p:nvPr/>
                </p:nvSpPr>
                <p:spPr>
                  <a:xfrm rot="-5400000">
                    <a:off x="813782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51" name="Shape 239"/>
                  <p:cNvSpPr/>
                  <p:nvPr/>
                </p:nvSpPr>
                <p:spPr>
                  <a:xfrm>
                    <a:off x="7637887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3" name="Shape 240"/>
              <p:cNvGrpSpPr/>
              <p:nvPr/>
            </p:nvGrpSpPr>
            <p:grpSpPr>
              <a:xfrm>
                <a:off x="6235241" y="3792474"/>
                <a:ext cx="494952" cy="907870"/>
                <a:chOff x="4170151" y="848950"/>
                <a:chExt cx="1676100" cy="3074400"/>
              </a:xfrm>
            </p:grpSpPr>
            <p:grpSp>
              <p:nvGrpSpPr>
                <p:cNvPr id="34" name="Shape 241"/>
                <p:cNvGrpSpPr/>
                <p:nvPr/>
              </p:nvGrpSpPr>
              <p:grpSpPr>
                <a:xfrm>
                  <a:off x="4170151" y="848950"/>
                  <a:ext cx="1676100" cy="1537200"/>
                  <a:chOff x="4783550" y="2169050"/>
                  <a:chExt cx="1676100" cy="1537200"/>
                </a:xfrm>
              </p:grpSpPr>
              <p:sp>
                <p:nvSpPr>
                  <p:cNvPr id="40" name="Shape 242"/>
                  <p:cNvSpPr/>
                  <p:nvPr/>
                </p:nvSpPr>
                <p:spPr>
                  <a:xfrm>
                    <a:off x="4783550" y="216905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41" name="Shape 243"/>
                  <p:cNvSpPr/>
                  <p:nvPr/>
                </p:nvSpPr>
                <p:spPr>
                  <a:xfrm rot="-5400000">
                    <a:off x="6130475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42" name="Shape 244"/>
                  <p:cNvSpPr/>
                  <p:nvPr/>
                </p:nvSpPr>
                <p:spPr>
                  <a:xfrm rot="-5400000">
                    <a:off x="5791100" y="222216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43" name="Shape 245"/>
                  <p:cNvSpPr/>
                  <p:nvPr/>
                </p:nvSpPr>
                <p:spPr>
                  <a:xfrm>
                    <a:off x="5291162" y="306830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pic>
                <p:nvPicPr>
                  <p:cNvPr id="44" name="Shape 246" descr="7-segment.jpg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4917165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5" name="Shape 247" descr="7-segment.jpg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5281369" y="2214000"/>
                    <a:ext cx="338122" cy="449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5" name="Shape 248"/>
                <p:cNvGrpSpPr/>
                <p:nvPr/>
              </p:nvGrpSpPr>
              <p:grpSpPr>
                <a:xfrm>
                  <a:off x="4170151" y="2386150"/>
                  <a:ext cx="1676100" cy="1537200"/>
                  <a:chOff x="7130275" y="291400"/>
                  <a:chExt cx="1676100" cy="1537200"/>
                </a:xfrm>
              </p:grpSpPr>
              <p:sp>
                <p:nvSpPr>
                  <p:cNvPr id="36" name="Shape 249"/>
                  <p:cNvSpPr/>
                  <p:nvPr/>
                </p:nvSpPr>
                <p:spPr>
                  <a:xfrm>
                    <a:off x="7130275" y="291400"/>
                    <a:ext cx="1676100" cy="15372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37" name="Shape 250"/>
                  <p:cNvSpPr/>
                  <p:nvPr/>
                </p:nvSpPr>
                <p:spPr>
                  <a:xfrm rot="-5400000">
                    <a:off x="8477200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00FF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38" name="Shape 251"/>
                  <p:cNvSpPr/>
                  <p:nvPr/>
                </p:nvSpPr>
                <p:spPr>
                  <a:xfrm rot="-5400000">
                    <a:off x="8137825" y="344515"/>
                    <a:ext cx="190800" cy="2112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  <p:sp>
                <p:nvSpPr>
                  <p:cNvPr id="39" name="Shape 252"/>
                  <p:cNvSpPr/>
                  <p:nvPr/>
                </p:nvSpPr>
                <p:spPr>
                  <a:xfrm>
                    <a:off x="7637887" y="1190650"/>
                    <a:ext cx="660900" cy="605100"/>
                  </a:xfrm>
                  <a:prstGeom prst="ellipse">
                    <a:avLst/>
                  </a:prstGeom>
                  <a:solidFill>
                    <a:srgbClr val="666666"/>
                  </a:solidFill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108" name="TextBox 107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| Software Design </a:t>
            </a:r>
            <a:r>
              <a:rPr lang="en-US" dirty="0"/>
              <a:t>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2666906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The New Plan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43299" y="1932830"/>
            <a:ext cx="9124292" cy="4202973"/>
            <a:chOff x="303957" y="651201"/>
            <a:chExt cx="7970274" cy="3642153"/>
          </a:xfrm>
        </p:grpSpPr>
        <p:pic>
          <p:nvPicPr>
            <p:cNvPr id="4" name="Shape 257" descr="Boss_DS-1.jpg"/>
            <p:cNvPicPr preferRelativeResize="0"/>
            <p:nvPr/>
          </p:nvPicPr>
          <p:blipFill>
            <a:blip r:embed="rId2">
              <a:alphaModFix/>
              <a:extLst/>
            </a:blip>
            <a:stretch>
              <a:fillRect/>
            </a:stretch>
          </p:blipFill>
          <p:spPr>
            <a:xfrm>
              <a:off x="2113082" y="946298"/>
              <a:ext cx="414966" cy="769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258" descr="H88420000001000-00-500x500.jpg"/>
            <p:cNvPicPr preferRelativeResize="0"/>
            <p:nvPr/>
          </p:nvPicPr>
          <p:blipFill>
            <a:blip r:embed="rId3">
              <a:alphaModFix/>
              <a:extLst/>
            </a:blip>
            <a:stretch>
              <a:fillRect/>
            </a:stretch>
          </p:blipFill>
          <p:spPr>
            <a:xfrm>
              <a:off x="303957" y="651201"/>
              <a:ext cx="1312684" cy="136012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Shape 259"/>
            <p:cNvCxnSpPr>
              <a:stCxn id="22" idx="1"/>
              <a:endCxn id="18" idx="4"/>
            </p:cNvCxnSpPr>
            <p:nvPr/>
          </p:nvCxnSpPr>
          <p:spPr>
            <a:xfrm rot="10800000">
              <a:off x="6328987" y="2373439"/>
              <a:ext cx="854369" cy="6164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7" name="Shape 262"/>
            <p:cNvCxnSpPr>
              <a:stCxn id="19" idx="4"/>
              <a:endCxn id="4" idx="3"/>
            </p:cNvCxnSpPr>
            <p:nvPr/>
          </p:nvCxnSpPr>
          <p:spPr>
            <a:xfrm rot="10800000">
              <a:off x="2528048" y="1331176"/>
              <a:ext cx="986203" cy="920855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8" name="Shape 264"/>
            <p:cNvCxnSpPr>
              <a:stCxn id="4" idx="1"/>
              <a:endCxn id="5" idx="3"/>
            </p:cNvCxnSpPr>
            <p:nvPr/>
          </p:nvCxnSpPr>
          <p:spPr>
            <a:xfrm flipH="1">
              <a:off x="1616582" y="1331177"/>
              <a:ext cx="496500" cy="600"/>
            </a:xfrm>
            <a:prstGeom prst="bentConnector3">
              <a:avLst>
                <a:gd name="adj1" fmla="val 49994"/>
              </a:avLst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9" name="Shape 265"/>
            <p:cNvCxnSpPr>
              <a:stCxn id="20" idx="4"/>
              <a:endCxn id="14" idx="3"/>
            </p:cNvCxnSpPr>
            <p:nvPr/>
          </p:nvCxnSpPr>
          <p:spPr>
            <a:xfrm rot="10800000" flipV="1">
              <a:off x="1583821" y="2609683"/>
              <a:ext cx="1920219" cy="1033708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grpSp>
          <p:nvGrpSpPr>
            <p:cNvPr id="10" name="Shape 268"/>
            <p:cNvGrpSpPr/>
            <p:nvPr/>
          </p:nvGrpSpPr>
          <p:grpSpPr>
            <a:xfrm>
              <a:off x="6534275" y="910000"/>
              <a:ext cx="1505400" cy="769800"/>
              <a:chOff x="4255725" y="946575"/>
              <a:chExt cx="1505400" cy="769800"/>
            </a:xfrm>
          </p:grpSpPr>
          <p:sp>
            <p:nvSpPr>
              <p:cNvPr id="24" name="Shape 269"/>
              <p:cNvSpPr/>
              <p:nvPr/>
            </p:nvSpPr>
            <p:spPr>
              <a:xfrm flipH="1">
                <a:off x="4255725" y="946575"/>
                <a:ext cx="1505400" cy="769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cxnSp>
            <p:nvCxnSpPr>
              <p:cNvPr id="25" name="Shape 270"/>
              <p:cNvCxnSpPr/>
              <p:nvPr/>
            </p:nvCxnSpPr>
            <p:spPr>
              <a:xfrm rot="10800000">
                <a:off x="4404255" y="1132951"/>
                <a:ext cx="1001100" cy="2700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>
                <a:solidFill>
                  <a:schemeClr val="dk2"/>
                </a:solidFill>
                <a:prstDash val="dash"/>
                <a:round/>
                <a:headEnd type="none" w="lg" len="lg"/>
                <a:tailEnd type="triangle" w="lg" len="lg"/>
              </a:ln>
            </p:spPr>
          </p:cxnSp>
          <p:sp>
            <p:nvSpPr>
              <p:cNvPr id="26" name="Shape 271"/>
              <p:cNvSpPr txBox="1"/>
              <p:nvPr/>
            </p:nvSpPr>
            <p:spPr>
              <a:xfrm flipH="1">
                <a:off x="4451887" y="1255801"/>
                <a:ext cx="1150800" cy="27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" dirty="0"/>
                  <a:t>Audio Signal</a:t>
                </a:r>
              </a:p>
            </p:txBody>
          </p:sp>
        </p:grpSp>
        <p:sp>
          <p:nvSpPr>
            <p:cNvPr id="11" name="Shape 272"/>
            <p:cNvSpPr txBox="1"/>
            <p:nvPr/>
          </p:nvSpPr>
          <p:spPr>
            <a:xfrm flipH="1">
              <a:off x="1598282" y="1847288"/>
              <a:ext cx="1247100" cy="18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r>
                <a:rPr lang="en" sz="1000"/>
                <a:t>Other Effect Pedal</a:t>
              </a:r>
            </a:p>
          </p:txBody>
        </p:sp>
        <p:sp>
          <p:nvSpPr>
            <p:cNvPr id="12" name="Shape 273"/>
            <p:cNvSpPr txBox="1"/>
            <p:nvPr/>
          </p:nvSpPr>
          <p:spPr>
            <a:xfrm flipH="1">
              <a:off x="545549" y="2014269"/>
              <a:ext cx="829500" cy="18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r>
                <a:rPr lang="en" sz="1000"/>
                <a:t>Amplifiers</a:t>
              </a:r>
            </a:p>
          </p:txBody>
        </p:sp>
        <p:grpSp>
          <p:nvGrpSpPr>
            <p:cNvPr id="13" name="Shape 274"/>
            <p:cNvGrpSpPr/>
            <p:nvPr/>
          </p:nvGrpSpPr>
          <p:grpSpPr>
            <a:xfrm>
              <a:off x="7138505" y="1814450"/>
              <a:ext cx="1135726" cy="1415287"/>
              <a:chOff x="7087155" y="743134"/>
              <a:chExt cx="1135726" cy="1415287"/>
            </a:xfrm>
          </p:grpSpPr>
          <p:pic>
            <p:nvPicPr>
              <p:cNvPr id="22" name="Shape 260" descr="510426000001000-00-180x180.jpg"/>
              <p:cNvPicPr preferRelativeResize="0"/>
              <p:nvPr/>
            </p:nvPicPr>
            <p:blipFill>
              <a:blip r:embed="rId4">
                <a:alphaModFix/>
                <a:extLst/>
              </a:blip>
              <a:stretch>
                <a:fillRect/>
              </a:stretch>
            </p:blipFill>
            <p:spPr>
              <a:xfrm>
                <a:off x="7132005" y="743134"/>
                <a:ext cx="1090876" cy="11303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Shape 275"/>
              <p:cNvSpPr txBox="1"/>
              <p:nvPr/>
            </p:nvSpPr>
            <p:spPr>
              <a:xfrm flipH="1">
                <a:off x="7087155" y="2055221"/>
                <a:ext cx="1090800" cy="10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" dirty="0"/>
                  <a:t>Instrument</a:t>
                </a:r>
              </a:p>
            </p:txBody>
          </p:sp>
        </p:grpSp>
        <p:pic>
          <p:nvPicPr>
            <p:cNvPr id="14" name="Shape 267" descr="M-MB15-U-2.jpg"/>
            <p:cNvPicPr preferRelativeResize="0"/>
            <p:nvPr/>
          </p:nvPicPr>
          <p:blipFill>
            <a:blip r:embed="rId5">
              <a:alphaModFix/>
              <a:extLst/>
            </a:blip>
            <a:stretch>
              <a:fillRect/>
            </a:stretch>
          </p:blipFill>
          <p:spPr>
            <a:xfrm>
              <a:off x="336777" y="2993432"/>
              <a:ext cx="1247044" cy="12999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Shape 276"/>
            <p:cNvGrpSpPr/>
            <p:nvPr/>
          </p:nvGrpSpPr>
          <p:grpSpPr>
            <a:xfrm>
              <a:off x="3504040" y="1942239"/>
              <a:ext cx="2824946" cy="1164527"/>
              <a:chOff x="3533315" y="867339"/>
              <a:chExt cx="2824946" cy="1164527"/>
            </a:xfrm>
          </p:grpSpPr>
          <p:sp>
            <p:nvSpPr>
              <p:cNvPr id="16" name="Shape 277"/>
              <p:cNvSpPr txBox="1"/>
              <p:nvPr/>
            </p:nvSpPr>
            <p:spPr>
              <a:xfrm flipH="1">
                <a:off x="3875393" y="1841966"/>
                <a:ext cx="2151000" cy="18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" dirty="0"/>
                  <a:t>Our Pedal Board</a:t>
                </a:r>
              </a:p>
            </p:txBody>
          </p:sp>
          <p:grpSp>
            <p:nvGrpSpPr>
              <p:cNvPr id="17" name="Shape 278"/>
              <p:cNvGrpSpPr/>
              <p:nvPr/>
            </p:nvGrpSpPr>
            <p:grpSpPr>
              <a:xfrm>
                <a:off x="3533315" y="867339"/>
                <a:ext cx="2824946" cy="965802"/>
                <a:chOff x="3533315" y="867339"/>
                <a:chExt cx="2824946" cy="965802"/>
              </a:xfrm>
            </p:grpSpPr>
            <p:sp>
              <p:nvSpPr>
                <p:cNvPr id="18" name="Shape 261"/>
                <p:cNvSpPr/>
                <p:nvPr/>
              </p:nvSpPr>
              <p:spPr>
                <a:xfrm rot="10800000" flipH="1">
                  <a:off x="6240831" y="1246837"/>
                  <a:ext cx="117430" cy="103403"/>
                </a:xfrm>
                <a:prstGeom prst="flowChartMagneticDrum">
                  <a:avLst/>
                </a:prstGeom>
                <a:solidFill>
                  <a:srgbClr val="93C47D"/>
                </a:solidFill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9" name="Shape 263"/>
                <p:cNvSpPr/>
                <p:nvPr/>
              </p:nvSpPr>
              <p:spPr>
                <a:xfrm flipH="1">
                  <a:off x="3543526" y="1129270"/>
                  <a:ext cx="108708" cy="95723"/>
                </a:xfrm>
                <a:prstGeom prst="flowChartMagneticDrum">
                  <a:avLst/>
                </a:prstGeom>
                <a:solidFill>
                  <a:srgbClr val="CC4125"/>
                </a:solidFill>
                <a:ln w="28575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20" name="Shape 266"/>
                <p:cNvSpPr/>
                <p:nvPr/>
              </p:nvSpPr>
              <p:spPr>
                <a:xfrm flipH="1">
                  <a:off x="3533315" y="1486923"/>
                  <a:ext cx="108708" cy="95723"/>
                </a:xfrm>
                <a:prstGeom prst="flowChartMagneticDrum">
                  <a:avLst/>
                </a:prstGeom>
                <a:solidFill>
                  <a:srgbClr val="CC4125"/>
                </a:solidFill>
                <a:ln w="28575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pic>
              <p:nvPicPr>
                <p:cNvPr id="21" name="Shape 279"/>
                <p:cNvPicPr preferRelativeResize="0"/>
                <p:nvPr/>
              </p:nvPicPr>
              <p:blipFill rotWithShape="1">
                <a:blip r:embed="rId6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28267" b="72907" l="1760" r="98160"/>
                          </a14:imgEffect>
                        </a14:imgLayer>
                      </a14:imgProps>
                    </a:ext>
                  </a:extLst>
                </a:blip>
                <a:srcRect l="1901" t="27816" r="1554" b="26235"/>
                <a:stretch/>
              </p:blipFill>
              <p:spPr>
                <a:xfrm>
                  <a:off x="3597880" y="867339"/>
                  <a:ext cx="2706028" cy="9658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29" name="TextBox 28"/>
          <p:cNvSpPr txBox="1"/>
          <p:nvPr/>
        </p:nvSpPr>
        <p:spPr>
          <a:xfrm>
            <a:off x="4895115" y="2978653"/>
            <a:ext cx="180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Effected Signal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1107" y="4791284"/>
            <a:ext cx="164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Pass Through</a:t>
            </a:r>
          </a:p>
          <a:p>
            <a:pPr algn="ctr"/>
            <a:r>
              <a:rPr lang="en-US" dirty="0"/>
              <a:t>Signal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| Software Design </a:t>
            </a:r>
            <a:r>
              <a:rPr lang="en-US" dirty="0"/>
              <a:t>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1658598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Hardware Diagram</a:t>
            </a:r>
          </a:p>
        </p:txBody>
      </p:sp>
      <p:sp>
        <p:nvSpPr>
          <p:cNvPr id="4" name="Shape 61"/>
          <p:cNvSpPr/>
          <p:nvPr/>
        </p:nvSpPr>
        <p:spPr>
          <a:xfrm>
            <a:off x="9713216" y="2504110"/>
            <a:ext cx="1377448" cy="607749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Audio In</a:t>
            </a:r>
          </a:p>
        </p:txBody>
      </p:sp>
      <p:sp>
        <p:nvSpPr>
          <p:cNvPr id="5" name="Shape 62"/>
          <p:cNvSpPr/>
          <p:nvPr/>
        </p:nvSpPr>
        <p:spPr>
          <a:xfrm>
            <a:off x="1101337" y="2896165"/>
            <a:ext cx="1377448" cy="607749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Audio Out 1</a:t>
            </a:r>
          </a:p>
        </p:txBody>
      </p:sp>
      <p:sp>
        <p:nvSpPr>
          <p:cNvPr id="6" name="Shape 63"/>
          <p:cNvSpPr/>
          <p:nvPr/>
        </p:nvSpPr>
        <p:spPr>
          <a:xfrm>
            <a:off x="1101337" y="2117721"/>
            <a:ext cx="1377448" cy="607749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Audio Out 2</a:t>
            </a:r>
          </a:p>
        </p:txBody>
      </p:sp>
      <p:sp>
        <p:nvSpPr>
          <p:cNvPr id="7" name="Shape 64"/>
          <p:cNvSpPr/>
          <p:nvPr/>
        </p:nvSpPr>
        <p:spPr>
          <a:xfrm>
            <a:off x="4265734" y="3792115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(SIPO)</a:t>
            </a:r>
          </a:p>
        </p:txBody>
      </p:sp>
      <p:sp>
        <p:nvSpPr>
          <p:cNvPr id="8" name="Shape 65"/>
          <p:cNvSpPr/>
          <p:nvPr/>
        </p:nvSpPr>
        <p:spPr>
          <a:xfrm>
            <a:off x="6056127" y="3792115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(PISO)</a:t>
            </a:r>
          </a:p>
        </p:txBody>
      </p:sp>
      <p:sp>
        <p:nvSpPr>
          <p:cNvPr id="9" name="Shape 66"/>
          <p:cNvSpPr/>
          <p:nvPr/>
        </p:nvSpPr>
        <p:spPr>
          <a:xfrm>
            <a:off x="4032646" y="5900277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LED Driver</a:t>
            </a:r>
          </a:p>
        </p:txBody>
      </p:sp>
      <p:sp>
        <p:nvSpPr>
          <p:cNvPr id="10" name="Shape 67"/>
          <p:cNvSpPr/>
          <p:nvPr/>
        </p:nvSpPr>
        <p:spPr>
          <a:xfrm>
            <a:off x="7679746" y="3792115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(SIPO)</a:t>
            </a:r>
          </a:p>
        </p:txBody>
      </p:sp>
      <p:sp>
        <p:nvSpPr>
          <p:cNvPr id="11" name="Shape 68"/>
          <p:cNvSpPr/>
          <p:nvPr/>
        </p:nvSpPr>
        <p:spPr>
          <a:xfrm>
            <a:off x="5817813" y="5900277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Driver</a:t>
            </a:r>
          </a:p>
        </p:txBody>
      </p:sp>
      <p:sp>
        <p:nvSpPr>
          <p:cNvPr id="12" name="Shape 69"/>
          <p:cNvSpPr/>
          <p:nvPr/>
        </p:nvSpPr>
        <p:spPr>
          <a:xfrm>
            <a:off x="7447564" y="5900277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Seven-Segment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Driver</a:t>
            </a:r>
          </a:p>
        </p:txBody>
      </p:sp>
      <p:cxnSp>
        <p:nvCxnSpPr>
          <p:cNvPr id="13" name="Shape 70"/>
          <p:cNvCxnSpPr>
            <a:endCxn id="23" idx="2"/>
          </p:cNvCxnSpPr>
          <p:nvPr/>
        </p:nvCxnSpPr>
        <p:spPr>
          <a:xfrm rot="16200000" flipV="1">
            <a:off x="6260483" y="3506613"/>
            <a:ext cx="571001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" name="Shape 72"/>
          <p:cNvCxnSpPr>
            <a:stCxn id="7" idx="2"/>
            <a:endCxn id="9" idx="0"/>
          </p:cNvCxnSpPr>
          <p:nvPr/>
        </p:nvCxnSpPr>
        <p:spPr>
          <a:xfrm rot="5400000">
            <a:off x="4362992" y="5507679"/>
            <a:ext cx="784290" cy="90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" name="Shape 73"/>
          <p:cNvCxnSpPr>
            <a:endCxn id="12" idx="0"/>
          </p:cNvCxnSpPr>
          <p:nvPr/>
        </p:nvCxnSpPr>
        <p:spPr>
          <a:xfrm rot="5400000">
            <a:off x="7777459" y="5508133"/>
            <a:ext cx="784289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74"/>
          <p:cNvCxnSpPr>
            <a:endCxn id="8" idx="2"/>
          </p:cNvCxnSpPr>
          <p:nvPr/>
        </p:nvCxnSpPr>
        <p:spPr>
          <a:xfrm rot="16200000" flipV="1">
            <a:off x="6153839" y="5508132"/>
            <a:ext cx="784290" cy="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76"/>
          <p:cNvCxnSpPr>
            <a:endCxn id="6" idx="3"/>
          </p:cNvCxnSpPr>
          <p:nvPr/>
        </p:nvCxnSpPr>
        <p:spPr>
          <a:xfrm rot="10800000">
            <a:off x="2478785" y="2421596"/>
            <a:ext cx="3345160" cy="24222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77"/>
          <p:cNvCxnSpPr>
            <a:endCxn id="5" idx="3"/>
          </p:cNvCxnSpPr>
          <p:nvPr/>
        </p:nvCxnSpPr>
        <p:spPr>
          <a:xfrm rot="10800000" flipV="1">
            <a:off x="2478785" y="2967696"/>
            <a:ext cx="3362541" cy="23234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0" name="Shape 78"/>
          <p:cNvGrpSpPr/>
          <p:nvPr/>
        </p:nvGrpSpPr>
        <p:grpSpPr>
          <a:xfrm>
            <a:off x="4755590" y="2415112"/>
            <a:ext cx="3414013" cy="1377003"/>
            <a:chOff x="2508788" y="641700"/>
            <a:chExt cx="3535587" cy="1462764"/>
          </a:xfrm>
        </p:grpSpPr>
        <p:cxnSp>
          <p:nvCxnSpPr>
            <p:cNvPr id="21" name="Shape 79"/>
            <p:cNvCxnSpPr>
              <a:endCxn id="7" idx="0"/>
            </p:cNvCxnSpPr>
            <p:nvPr/>
          </p:nvCxnSpPr>
          <p:spPr>
            <a:xfrm rot="5400000">
              <a:off x="2498101" y="746927"/>
              <a:ext cx="1368224" cy="1346850"/>
            </a:xfrm>
            <a:prstGeom prst="bentConnector3">
              <a:avLst>
                <a:gd name="adj1" fmla="val 61835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2" name="Shape 80"/>
            <p:cNvCxnSpPr>
              <a:endCxn id="10" idx="0"/>
            </p:cNvCxnSpPr>
            <p:nvPr/>
          </p:nvCxnSpPr>
          <p:spPr>
            <a:xfrm rot="16200000" flipH="1">
              <a:off x="4801549" y="861638"/>
              <a:ext cx="1325552" cy="1160100"/>
            </a:xfrm>
            <a:prstGeom prst="bentConnector3">
              <a:avLst>
                <a:gd name="adj1" fmla="val 60060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3" name="Shape 71"/>
            <p:cNvSpPr/>
            <p:nvPr/>
          </p:nvSpPr>
          <p:spPr>
            <a:xfrm>
              <a:off x="3633188" y="641700"/>
              <a:ext cx="1459500" cy="8562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Teensy</a:t>
              </a:r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 flipH="1">
            <a:off x="7261889" y="2802368"/>
            <a:ext cx="2451326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56661" y="3594656"/>
            <a:ext cx="1658471" cy="3042661"/>
          </a:xfrm>
          <a:prstGeom prst="rect">
            <a:avLst/>
          </a:prstGeom>
          <a:solidFill>
            <a:srgbClr val="00B050">
              <a:alpha val="30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| Software Design </a:t>
            </a:r>
            <a:r>
              <a:rPr lang="en-US" dirty="0"/>
              <a:t>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39161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3" animBg="1"/>
      <p:bldP spid="11" grpId="0" animBg="1"/>
      <p:bldP spid="12" grpId="0" animBg="1"/>
      <p:bldP spid="12" grpId="3" animBg="1"/>
      <p:bldP spid="3" grpId="0" animBg="1"/>
      <p:bldP spid="3" grpId="3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Seven-Segment Driver Hardware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34579" y="2666999"/>
            <a:ext cx="6605195" cy="3124201"/>
          </a:xfrm>
        </p:spPr>
        <p:txBody>
          <a:bodyPr/>
          <a:lstStyle/>
          <a:p>
            <a:r>
              <a:rPr lang="en-US" dirty="0"/>
              <a:t>5 Seven-</a:t>
            </a:r>
            <a:r>
              <a:rPr lang="en-US" dirty="0" err="1"/>
              <a:t>Seg</a:t>
            </a:r>
            <a:r>
              <a:rPr lang="en-US" dirty="0"/>
              <a:t> PCB for the Infinity Board</a:t>
            </a:r>
          </a:p>
          <a:p>
            <a:r>
              <a:rPr lang="en-US" dirty="0"/>
              <a:t>Made the main PCB much smaller</a:t>
            </a:r>
          </a:p>
          <a:p>
            <a:r>
              <a:rPr lang="en-US" dirty="0"/>
              <a:t>Just uses data inputs</a:t>
            </a:r>
          </a:p>
        </p:txBody>
      </p:sp>
      <p:sp>
        <p:nvSpPr>
          <p:cNvPr id="3" name="Shape 67"/>
          <p:cNvSpPr/>
          <p:nvPr/>
        </p:nvSpPr>
        <p:spPr>
          <a:xfrm>
            <a:off x="1484311" y="2438399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(SIPO)</a:t>
            </a:r>
          </a:p>
        </p:txBody>
      </p:sp>
      <p:sp>
        <p:nvSpPr>
          <p:cNvPr id="4" name="Shape 69"/>
          <p:cNvSpPr/>
          <p:nvPr/>
        </p:nvSpPr>
        <p:spPr>
          <a:xfrm>
            <a:off x="1252129" y="4546561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Seven-Segment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Driver</a:t>
            </a:r>
          </a:p>
        </p:txBody>
      </p:sp>
      <p:cxnSp>
        <p:nvCxnSpPr>
          <p:cNvPr id="5" name="Shape 73"/>
          <p:cNvCxnSpPr>
            <a:endCxn id="4" idx="0"/>
          </p:cNvCxnSpPr>
          <p:nvPr/>
        </p:nvCxnSpPr>
        <p:spPr>
          <a:xfrm rot="5400000">
            <a:off x="1582024" y="4154417"/>
            <a:ext cx="784289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6" name="image6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19" b="85348" l="3780" r="96063">
                        <a14:foregroundMark x1="55591" y1="26374" x2="55591" y2="26374"/>
                        <a14:foregroundMark x1="55433" y1="22527" x2="55433" y2="22527"/>
                        <a14:foregroundMark x1="55276" y1="21062" x2="55276" y2="21062"/>
                        <a14:foregroundMark x1="54016" y1="19780" x2="54016" y2="19780"/>
                        <a14:foregroundMark x1="19528" y1="36447" x2="19528" y2="36447"/>
                        <a14:foregroundMark x1="28189" y1="41575" x2="28189" y2="41575"/>
                        <a14:foregroundMark x1="30394" y1="41941" x2="30394" y2="41941"/>
                        <a14:foregroundMark x1="26299" y1="59341" x2="26299" y2="59341"/>
                      </a14:backgroundRemoval>
                    </a14:imgEffect>
                  </a14:imgLayer>
                </a14:imgProps>
              </a:ext>
            </a:extLst>
          </a:blip>
          <a:srcRect l="3583" t="14284" r="4668" b="13577"/>
          <a:stretch>
            <a:fillRect/>
          </a:stretch>
        </p:blipFill>
        <p:spPr>
          <a:xfrm rot="16457689">
            <a:off x="2877934" y="3310057"/>
            <a:ext cx="2348230" cy="1636395"/>
          </a:xfrm>
          <a:prstGeom prst="rect">
            <a:avLst/>
          </a:prstGeom>
          <a:ln/>
        </p:spPr>
      </p:pic>
      <p:sp>
        <p:nvSpPr>
          <p:cNvPr id="9" name="TextBox 8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| Software Design </a:t>
            </a:r>
            <a:r>
              <a:rPr lang="en-US" dirty="0"/>
              <a:t>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8805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3" grpId="1" animBg="1"/>
      <p:bldP spid="3" grpId="2" animBg="1"/>
      <p:bldP spid="4" grpId="1" animBg="1"/>
      <p:bldP spid="4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Infinity Board Hardware Diagram</a:t>
            </a:r>
          </a:p>
        </p:txBody>
      </p:sp>
      <p:sp>
        <p:nvSpPr>
          <p:cNvPr id="4" name="Shape 61"/>
          <p:cNvSpPr/>
          <p:nvPr/>
        </p:nvSpPr>
        <p:spPr>
          <a:xfrm>
            <a:off x="9713216" y="2504110"/>
            <a:ext cx="1377448" cy="607749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Audio In</a:t>
            </a:r>
          </a:p>
        </p:txBody>
      </p:sp>
      <p:sp>
        <p:nvSpPr>
          <p:cNvPr id="5" name="Shape 62"/>
          <p:cNvSpPr/>
          <p:nvPr/>
        </p:nvSpPr>
        <p:spPr>
          <a:xfrm>
            <a:off x="1101337" y="2896165"/>
            <a:ext cx="1377448" cy="607749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Audio Out 1</a:t>
            </a:r>
          </a:p>
        </p:txBody>
      </p:sp>
      <p:sp>
        <p:nvSpPr>
          <p:cNvPr id="6" name="Shape 63"/>
          <p:cNvSpPr/>
          <p:nvPr/>
        </p:nvSpPr>
        <p:spPr>
          <a:xfrm>
            <a:off x="1101337" y="2117721"/>
            <a:ext cx="1377448" cy="607749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Audio Out 2</a:t>
            </a:r>
          </a:p>
        </p:txBody>
      </p:sp>
      <p:sp>
        <p:nvSpPr>
          <p:cNvPr id="7" name="Shape 64"/>
          <p:cNvSpPr/>
          <p:nvPr/>
        </p:nvSpPr>
        <p:spPr>
          <a:xfrm>
            <a:off x="4265734" y="3792115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(SIPO)</a:t>
            </a:r>
          </a:p>
        </p:txBody>
      </p:sp>
      <p:sp>
        <p:nvSpPr>
          <p:cNvPr id="8" name="Shape 65"/>
          <p:cNvSpPr/>
          <p:nvPr/>
        </p:nvSpPr>
        <p:spPr>
          <a:xfrm>
            <a:off x="6056127" y="3792115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(PISO)</a:t>
            </a:r>
          </a:p>
        </p:txBody>
      </p:sp>
      <p:sp>
        <p:nvSpPr>
          <p:cNvPr id="9" name="Shape 66"/>
          <p:cNvSpPr/>
          <p:nvPr/>
        </p:nvSpPr>
        <p:spPr>
          <a:xfrm>
            <a:off x="4032646" y="5900277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LED Driver</a:t>
            </a:r>
          </a:p>
        </p:txBody>
      </p:sp>
      <p:sp>
        <p:nvSpPr>
          <p:cNvPr id="10" name="Shape 67"/>
          <p:cNvSpPr/>
          <p:nvPr/>
        </p:nvSpPr>
        <p:spPr>
          <a:xfrm>
            <a:off x="7679746" y="3792115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(SIPO)</a:t>
            </a:r>
          </a:p>
        </p:txBody>
      </p:sp>
      <p:sp>
        <p:nvSpPr>
          <p:cNvPr id="11" name="Shape 68"/>
          <p:cNvSpPr/>
          <p:nvPr/>
        </p:nvSpPr>
        <p:spPr>
          <a:xfrm>
            <a:off x="5817813" y="5900277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Driver</a:t>
            </a:r>
          </a:p>
        </p:txBody>
      </p:sp>
      <p:sp>
        <p:nvSpPr>
          <p:cNvPr id="12" name="Shape 69"/>
          <p:cNvSpPr/>
          <p:nvPr/>
        </p:nvSpPr>
        <p:spPr>
          <a:xfrm>
            <a:off x="7447564" y="5900277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Seven-Segment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Driver</a:t>
            </a:r>
          </a:p>
        </p:txBody>
      </p:sp>
      <p:cxnSp>
        <p:nvCxnSpPr>
          <p:cNvPr id="13" name="Shape 70"/>
          <p:cNvCxnSpPr>
            <a:endCxn id="23" idx="2"/>
          </p:cNvCxnSpPr>
          <p:nvPr/>
        </p:nvCxnSpPr>
        <p:spPr>
          <a:xfrm rot="16200000" flipV="1">
            <a:off x="6260483" y="3506613"/>
            <a:ext cx="571001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" name="Shape 72"/>
          <p:cNvCxnSpPr>
            <a:stCxn id="7" idx="2"/>
            <a:endCxn id="9" idx="0"/>
          </p:cNvCxnSpPr>
          <p:nvPr/>
        </p:nvCxnSpPr>
        <p:spPr>
          <a:xfrm rot="5400000">
            <a:off x="4362992" y="5507679"/>
            <a:ext cx="784290" cy="90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" name="Shape 73"/>
          <p:cNvCxnSpPr>
            <a:endCxn id="12" idx="0"/>
          </p:cNvCxnSpPr>
          <p:nvPr/>
        </p:nvCxnSpPr>
        <p:spPr>
          <a:xfrm rot="5400000">
            <a:off x="7777459" y="5508133"/>
            <a:ext cx="784289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74"/>
          <p:cNvCxnSpPr>
            <a:endCxn id="8" idx="2"/>
          </p:cNvCxnSpPr>
          <p:nvPr/>
        </p:nvCxnSpPr>
        <p:spPr>
          <a:xfrm rot="16200000" flipV="1">
            <a:off x="6153839" y="5508132"/>
            <a:ext cx="784290" cy="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76"/>
          <p:cNvCxnSpPr>
            <a:endCxn id="6" idx="3"/>
          </p:cNvCxnSpPr>
          <p:nvPr/>
        </p:nvCxnSpPr>
        <p:spPr>
          <a:xfrm rot="10800000">
            <a:off x="2478785" y="2421596"/>
            <a:ext cx="3345160" cy="24222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77"/>
          <p:cNvCxnSpPr>
            <a:endCxn id="5" idx="3"/>
          </p:cNvCxnSpPr>
          <p:nvPr/>
        </p:nvCxnSpPr>
        <p:spPr>
          <a:xfrm rot="10800000" flipV="1">
            <a:off x="2478785" y="2967696"/>
            <a:ext cx="3362541" cy="23234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0" name="Shape 78"/>
          <p:cNvGrpSpPr/>
          <p:nvPr/>
        </p:nvGrpSpPr>
        <p:grpSpPr>
          <a:xfrm>
            <a:off x="4755590" y="2415112"/>
            <a:ext cx="3414013" cy="1377003"/>
            <a:chOff x="2508788" y="641700"/>
            <a:chExt cx="3535587" cy="1462764"/>
          </a:xfrm>
        </p:grpSpPr>
        <p:cxnSp>
          <p:nvCxnSpPr>
            <p:cNvPr id="21" name="Shape 79"/>
            <p:cNvCxnSpPr>
              <a:endCxn id="7" idx="0"/>
            </p:cNvCxnSpPr>
            <p:nvPr/>
          </p:nvCxnSpPr>
          <p:spPr>
            <a:xfrm rot="5400000">
              <a:off x="2498101" y="746927"/>
              <a:ext cx="1368224" cy="1346850"/>
            </a:xfrm>
            <a:prstGeom prst="bentConnector3">
              <a:avLst>
                <a:gd name="adj1" fmla="val 61835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2" name="Shape 80"/>
            <p:cNvCxnSpPr>
              <a:endCxn id="10" idx="0"/>
            </p:cNvCxnSpPr>
            <p:nvPr/>
          </p:nvCxnSpPr>
          <p:spPr>
            <a:xfrm rot="16200000" flipH="1">
              <a:off x="4801549" y="861638"/>
              <a:ext cx="1325552" cy="1160100"/>
            </a:xfrm>
            <a:prstGeom prst="bentConnector3">
              <a:avLst>
                <a:gd name="adj1" fmla="val 60060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3" name="Shape 71"/>
            <p:cNvSpPr/>
            <p:nvPr/>
          </p:nvSpPr>
          <p:spPr>
            <a:xfrm>
              <a:off x="3633188" y="641700"/>
              <a:ext cx="1459500" cy="8562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Teensy</a:t>
              </a:r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 flipH="1">
            <a:off x="7261889" y="2802368"/>
            <a:ext cx="2451326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77662" y="3600761"/>
            <a:ext cx="1658471" cy="3042661"/>
          </a:xfrm>
          <a:prstGeom prst="rect">
            <a:avLst/>
          </a:prstGeom>
          <a:solidFill>
            <a:srgbClr val="00B050">
              <a:alpha val="30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61765" y="3600761"/>
            <a:ext cx="3409119" cy="3042661"/>
          </a:xfrm>
          <a:prstGeom prst="rect">
            <a:avLst/>
          </a:prstGeom>
          <a:solidFill>
            <a:srgbClr val="00B050">
              <a:alpha val="30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| Software Design </a:t>
            </a:r>
            <a:r>
              <a:rPr lang="en-US" dirty="0"/>
              <a:t>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36457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  <p:bldP spid="3" grpId="1" animBg="1"/>
      <p:bldP spid="24" grpId="0" animBg="1"/>
      <p:bldP spid="2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Data and LED Driver Hardware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41725" y="2666999"/>
            <a:ext cx="6198050" cy="312420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484311" y="2438399"/>
            <a:ext cx="3229243" cy="2771546"/>
            <a:chOff x="927727" y="2524461"/>
            <a:chExt cx="3229243" cy="2771546"/>
          </a:xfrm>
        </p:grpSpPr>
        <p:sp>
          <p:nvSpPr>
            <p:cNvPr id="9" name="Shape 64"/>
            <p:cNvSpPr/>
            <p:nvPr/>
          </p:nvSpPr>
          <p:spPr>
            <a:xfrm>
              <a:off x="1160815" y="2524461"/>
              <a:ext cx="979712" cy="1323872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Register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(SIPO)</a:t>
              </a:r>
            </a:p>
          </p:txBody>
        </p:sp>
        <p:sp>
          <p:nvSpPr>
            <p:cNvPr id="10" name="Shape 65"/>
            <p:cNvSpPr/>
            <p:nvPr/>
          </p:nvSpPr>
          <p:spPr>
            <a:xfrm>
              <a:off x="2951208" y="2524461"/>
              <a:ext cx="979712" cy="1323872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Register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(PISO)</a:t>
              </a:r>
            </a:p>
          </p:txBody>
        </p:sp>
        <p:sp>
          <p:nvSpPr>
            <p:cNvPr id="11" name="Shape 66"/>
            <p:cNvSpPr/>
            <p:nvPr/>
          </p:nvSpPr>
          <p:spPr>
            <a:xfrm>
              <a:off x="927727" y="4632623"/>
              <a:ext cx="1444076" cy="663384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LED Driver</a:t>
              </a:r>
            </a:p>
          </p:txBody>
        </p:sp>
        <p:sp>
          <p:nvSpPr>
            <p:cNvPr id="12" name="Shape 68"/>
            <p:cNvSpPr/>
            <p:nvPr/>
          </p:nvSpPr>
          <p:spPr>
            <a:xfrm>
              <a:off x="2712894" y="4632623"/>
              <a:ext cx="1444076" cy="663384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Data Driver</a:t>
              </a:r>
            </a:p>
          </p:txBody>
        </p:sp>
        <p:cxnSp>
          <p:nvCxnSpPr>
            <p:cNvPr id="13" name="Shape 72"/>
            <p:cNvCxnSpPr>
              <a:stCxn id="9" idx="2"/>
              <a:endCxn id="11" idx="0"/>
            </p:cNvCxnSpPr>
            <p:nvPr/>
          </p:nvCxnSpPr>
          <p:spPr>
            <a:xfrm rot="5400000">
              <a:off x="1258073" y="4240025"/>
              <a:ext cx="784290" cy="906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4" name="Shape 74"/>
            <p:cNvCxnSpPr>
              <a:endCxn id="10" idx="2"/>
            </p:cNvCxnSpPr>
            <p:nvPr/>
          </p:nvCxnSpPr>
          <p:spPr>
            <a:xfrm rot="16200000" flipV="1">
              <a:off x="3048920" y="4240478"/>
              <a:ext cx="784290" cy="2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pic>
        <p:nvPicPr>
          <p:cNvPr id="15" name="image2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55363" y="2149202"/>
            <a:ext cx="3666929" cy="3641998"/>
          </a:xfrm>
          <a:prstGeom prst="rect">
            <a:avLst/>
          </a:prstGeom>
          <a:ln/>
        </p:spPr>
      </p:pic>
      <p:grpSp>
        <p:nvGrpSpPr>
          <p:cNvPr id="24" name="Group 23"/>
          <p:cNvGrpSpPr/>
          <p:nvPr/>
        </p:nvGrpSpPr>
        <p:grpSpPr>
          <a:xfrm>
            <a:off x="5822302" y="2710783"/>
            <a:ext cx="5449077" cy="2521063"/>
            <a:chOff x="2215973" y="280050"/>
            <a:chExt cx="5449077" cy="1937450"/>
          </a:xfrm>
        </p:grpSpPr>
        <p:cxnSp>
          <p:nvCxnSpPr>
            <p:cNvPr id="25" name="Shape 182"/>
            <p:cNvCxnSpPr>
              <a:endCxn id="27" idx="1"/>
            </p:cNvCxnSpPr>
            <p:nvPr/>
          </p:nvCxnSpPr>
          <p:spPr>
            <a:xfrm rot="-5400000">
              <a:off x="3467100" y="1340575"/>
              <a:ext cx="520500" cy="336900"/>
            </a:xfrm>
            <a:prstGeom prst="bentConnector2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stealth" w="lg" len="lg"/>
              <a:tailEnd type="none" w="lg" len="lg"/>
            </a:ln>
          </p:spPr>
        </p:cxnSp>
        <p:sp>
          <p:nvSpPr>
            <p:cNvPr id="26" name="Shape 184"/>
            <p:cNvSpPr/>
            <p:nvPr/>
          </p:nvSpPr>
          <p:spPr>
            <a:xfrm>
              <a:off x="3619050" y="280050"/>
              <a:ext cx="2583300" cy="4578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Teensy Reads Data Registers</a:t>
              </a:r>
            </a:p>
          </p:txBody>
        </p:sp>
        <p:sp>
          <p:nvSpPr>
            <p:cNvPr id="27" name="Shape 183"/>
            <p:cNvSpPr/>
            <p:nvPr/>
          </p:nvSpPr>
          <p:spPr>
            <a:xfrm>
              <a:off x="3895800" y="1019875"/>
              <a:ext cx="2029800" cy="4578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Teensy Processes data</a:t>
              </a:r>
            </a:p>
          </p:txBody>
        </p:sp>
        <p:sp>
          <p:nvSpPr>
            <p:cNvPr id="28" name="Shape 185"/>
            <p:cNvSpPr/>
            <p:nvPr/>
          </p:nvSpPr>
          <p:spPr>
            <a:xfrm>
              <a:off x="2215973" y="1759700"/>
              <a:ext cx="2485889" cy="4578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Sends data to LED Driver</a:t>
              </a:r>
            </a:p>
          </p:txBody>
        </p:sp>
        <p:sp>
          <p:nvSpPr>
            <p:cNvPr id="29" name="Shape 186"/>
            <p:cNvSpPr/>
            <p:nvPr/>
          </p:nvSpPr>
          <p:spPr>
            <a:xfrm>
              <a:off x="4904399" y="1759700"/>
              <a:ext cx="2760651" cy="4578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Sends data to Seven-Seg Driver</a:t>
              </a:r>
            </a:p>
          </p:txBody>
        </p:sp>
        <p:cxnSp>
          <p:nvCxnSpPr>
            <p:cNvPr id="30" name="Shape 187"/>
            <p:cNvCxnSpPr>
              <a:endCxn id="27" idx="0"/>
            </p:cNvCxnSpPr>
            <p:nvPr/>
          </p:nvCxnSpPr>
          <p:spPr>
            <a:xfrm>
              <a:off x="4904400" y="758275"/>
              <a:ext cx="6300" cy="2616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1" name="Shape 188"/>
            <p:cNvCxnSpPr>
              <a:cxnSpLocks/>
              <a:stCxn id="29" idx="0"/>
              <a:endCxn id="27" idx="3"/>
            </p:cNvCxnSpPr>
            <p:nvPr/>
          </p:nvCxnSpPr>
          <p:spPr>
            <a:xfrm rot="16200000" flipV="1">
              <a:off x="5849701" y="1324675"/>
              <a:ext cx="510925" cy="359125"/>
            </a:xfrm>
            <a:prstGeom prst="bentConnector2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stealth" w="lg" len="lg"/>
              <a:tailEnd type="none" w="lg" len="lg"/>
            </a:ln>
          </p:spPr>
        </p:cxnSp>
      </p:grpSp>
      <p:sp>
        <p:nvSpPr>
          <p:cNvPr id="32" name="TextBox 31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| Software Design </a:t>
            </a:r>
            <a:r>
              <a:rPr lang="en-US" dirty="0"/>
              <a:t>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98701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Infinity Board Hardware Diagram</a:t>
            </a:r>
          </a:p>
        </p:txBody>
      </p:sp>
      <p:sp>
        <p:nvSpPr>
          <p:cNvPr id="4" name="Shape 61"/>
          <p:cNvSpPr/>
          <p:nvPr/>
        </p:nvSpPr>
        <p:spPr>
          <a:xfrm>
            <a:off x="9713216" y="2504110"/>
            <a:ext cx="1377448" cy="607749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Audio In</a:t>
            </a:r>
          </a:p>
        </p:txBody>
      </p:sp>
      <p:sp>
        <p:nvSpPr>
          <p:cNvPr id="5" name="Shape 62"/>
          <p:cNvSpPr/>
          <p:nvPr/>
        </p:nvSpPr>
        <p:spPr>
          <a:xfrm>
            <a:off x="1101337" y="2896165"/>
            <a:ext cx="1377448" cy="607749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Audio Out 1</a:t>
            </a:r>
          </a:p>
        </p:txBody>
      </p:sp>
      <p:sp>
        <p:nvSpPr>
          <p:cNvPr id="6" name="Shape 63"/>
          <p:cNvSpPr/>
          <p:nvPr/>
        </p:nvSpPr>
        <p:spPr>
          <a:xfrm>
            <a:off x="1101337" y="2117721"/>
            <a:ext cx="1377448" cy="607749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Audio Out 2</a:t>
            </a:r>
          </a:p>
        </p:txBody>
      </p:sp>
      <p:sp>
        <p:nvSpPr>
          <p:cNvPr id="7" name="Shape 64"/>
          <p:cNvSpPr/>
          <p:nvPr/>
        </p:nvSpPr>
        <p:spPr>
          <a:xfrm>
            <a:off x="4265734" y="3792115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(SIPO)</a:t>
            </a:r>
          </a:p>
        </p:txBody>
      </p:sp>
      <p:sp>
        <p:nvSpPr>
          <p:cNvPr id="8" name="Shape 65"/>
          <p:cNvSpPr/>
          <p:nvPr/>
        </p:nvSpPr>
        <p:spPr>
          <a:xfrm>
            <a:off x="6056127" y="3792115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(PISO)</a:t>
            </a:r>
          </a:p>
        </p:txBody>
      </p:sp>
      <p:sp>
        <p:nvSpPr>
          <p:cNvPr id="9" name="Shape 66"/>
          <p:cNvSpPr/>
          <p:nvPr/>
        </p:nvSpPr>
        <p:spPr>
          <a:xfrm>
            <a:off x="4032646" y="5900277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LED Driver</a:t>
            </a:r>
          </a:p>
        </p:txBody>
      </p:sp>
      <p:sp>
        <p:nvSpPr>
          <p:cNvPr id="10" name="Shape 67"/>
          <p:cNvSpPr/>
          <p:nvPr/>
        </p:nvSpPr>
        <p:spPr>
          <a:xfrm>
            <a:off x="7679746" y="3792115"/>
            <a:ext cx="979712" cy="1323872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Register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(SIPO)</a:t>
            </a:r>
          </a:p>
        </p:txBody>
      </p:sp>
      <p:sp>
        <p:nvSpPr>
          <p:cNvPr id="11" name="Shape 68"/>
          <p:cNvSpPr/>
          <p:nvPr/>
        </p:nvSpPr>
        <p:spPr>
          <a:xfrm>
            <a:off x="5817813" y="5900277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Driver</a:t>
            </a:r>
          </a:p>
        </p:txBody>
      </p:sp>
      <p:sp>
        <p:nvSpPr>
          <p:cNvPr id="12" name="Shape 69"/>
          <p:cNvSpPr/>
          <p:nvPr/>
        </p:nvSpPr>
        <p:spPr>
          <a:xfrm>
            <a:off x="7447564" y="5900277"/>
            <a:ext cx="1444076" cy="663384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Seven-Segment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Driver</a:t>
            </a:r>
          </a:p>
        </p:txBody>
      </p:sp>
      <p:cxnSp>
        <p:nvCxnSpPr>
          <p:cNvPr id="13" name="Shape 70"/>
          <p:cNvCxnSpPr>
            <a:endCxn id="23" idx="2"/>
          </p:cNvCxnSpPr>
          <p:nvPr/>
        </p:nvCxnSpPr>
        <p:spPr>
          <a:xfrm rot="16200000" flipV="1">
            <a:off x="6260483" y="3506613"/>
            <a:ext cx="571001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" name="Shape 72"/>
          <p:cNvCxnSpPr>
            <a:stCxn id="7" idx="2"/>
            <a:endCxn id="9" idx="0"/>
          </p:cNvCxnSpPr>
          <p:nvPr/>
        </p:nvCxnSpPr>
        <p:spPr>
          <a:xfrm rot="5400000">
            <a:off x="4362992" y="5507679"/>
            <a:ext cx="784290" cy="90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" name="Shape 73"/>
          <p:cNvCxnSpPr>
            <a:endCxn id="12" idx="0"/>
          </p:cNvCxnSpPr>
          <p:nvPr/>
        </p:nvCxnSpPr>
        <p:spPr>
          <a:xfrm rot="5400000">
            <a:off x="7777459" y="5508133"/>
            <a:ext cx="784289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74"/>
          <p:cNvCxnSpPr>
            <a:endCxn id="8" idx="2"/>
          </p:cNvCxnSpPr>
          <p:nvPr/>
        </p:nvCxnSpPr>
        <p:spPr>
          <a:xfrm rot="16200000" flipV="1">
            <a:off x="6153839" y="5508132"/>
            <a:ext cx="784290" cy="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76"/>
          <p:cNvCxnSpPr>
            <a:endCxn id="6" idx="3"/>
          </p:cNvCxnSpPr>
          <p:nvPr/>
        </p:nvCxnSpPr>
        <p:spPr>
          <a:xfrm rot="10800000">
            <a:off x="2478785" y="2421596"/>
            <a:ext cx="3345160" cy="24222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77"/>
          <p:cNvCxnSpPr>
            <a:endCxn id="5" idx="3"/>
          </p:cNvCxnSpPr>
          <p:nvPr/>
        </p:nvCxnSpPr>
        <p:spPr>
          <a:xfrm rot="10800000" flipV="1">
            <a:off x="2478785" y="2967696"/>
            <a:ext cx="3362541" cy="23234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0" name="Shape 78"/>
          <p:cNvGrpSpPr/>
          <p:nvPr/>
        </p:nvGrpSpPr>
        <p:grpSpPr>
          <a:xfrm>
            <a:off x="4755590" y="2415112"/>
            <a:ext cx="3414013" cy="1377003"/>
            <a:chOff x="2508788" y="641700"/>
            <a:chExt cx="3535587" cy="1462764"/>
          </a:xfrm>
        </p:grpSpPr>
        <p:cxnSp>
          <p:nvCxnSpPr>
            <p:cNvPr id="21" name="Shape 79"/>
            <p:cNvCxnSpPr>
              <a:endCxn id="7" idx="0"/>
            </p:cNvCxnSpPr>
            <p:nvPr/>
          </p:nvCxnSpPr>
          <p:spPr>
            <a:xfrm rot="5400000">
              <a:off x="2498101" y="746927"/>
              <a:ext cx="1368224" cy="1346850"/>
            </a:xfrm>
            <a:prstGeom prst="bentConnector3">
              <a:avLst>
                <a:gd name="adj1" fmla="val 61835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2" name="Shape 80"/>
            <p:cNvCxnSpPr>
              <a:endCxn id="10" idx="0"/>
            </p:cNvCxnSpPr>
            <p:nvPr/>
          </p:nvCxnSpPr>
          <p:spPr>
            <a:xfrm rot="16200000" flipH="1">
              <a:off x="4801549" y="861638"/>
              <a:ext cx="1325552" cy="1160100"/>
            </a:xfrm>
            <a:prstGeom prst="bentConnector3">
              <a:avLst>
                <a:gd name="adj1" fmla="val 60060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3" name="Shape 71"/>
            <p:cNvSpPr/>
            <p:nvPr/>
          </p:nvSpPr>
          <p:spPr>
            <a:xfrm>
              <a:off x="3633188" y="641700"/>
              <a:ext cx="1459500" cy="8562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Teensy</a:t>
              </a:r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 flipH="1">
            <a:off x="7261889" y="2802368"/>
            <a:ext cx="2451326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451" y="2076481"/>
            <a:ext cx="5392431" cy="189005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945607" y="3572789"/>
            <a:ext cx="3409119" cy="3042661"/>
          </a:xfrm>
          <a:prstGeom prst="rect">
            <a:avLst/>
          </a:prstGeom>
          <a:solidFill>
            <a:srgbClr val="00B050">
              <a:alpha val="30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| Software Design </a:t>
            </a:r>
            <a:r>
              <a:rPr lang="en-US" dirty="0"/>
              <a:t>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28671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0" grpId="0" animBg="1"/>
      <p:bldP spid="10" grpId="1" animBg="1"/>
      <p:bldP spid="11" grpId="1" animBg="1"/>
      <p:bldP spid="11" grpId="2" animBg="1"/>
      <p:bldP spid="12" grpId="0" animBg="1"/>
      <p:bldP spid="12" grpId="1" animBg="1"/>
      <p:bldP spid="25" grpId="1" animBg="1"/>
      <p:bldP spid="25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Semester 1 Project     Semester 2 Project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2"/>
          <a:srcRect l="30745" t="27816" r="27498" b="6822"/>
          <a:stretch/>
        </p:blipFill>
        <p:spPr>
          <a:xfrm>
            <a:off x="1871414" y="1940796"/>
            <a:ext cx="4224586" cy="3719604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| Our Solution | Terminology | Software Design </a:t>
            </a:r>
            <a:r>
              <a:rPr lang="en-US" dirty="0"/>
              <a:t>| Hardware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BA193-EA95-4B07-B515-C50BCB8E2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461" y="1971051"/>
            <a:ext cx="5392431" cy="18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5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The Problem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Asked for a new sound effect device with multiple effects and/or a different way to interact with musicians live</a:t>
            </a:r>
          </a:p>
          <a:p>
            <a:r>
              <a:rPr lang="en-US" dirty="0"/>
              <a:t>Our team decided to tackle both problems and allow as much flexibility as possible for the musician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The Problem Statement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Currently | Our Solution | Terminology | 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3373321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AFE6-0D50-4925-A828-2EB25FD88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Demo Time!!!</a:t>
            </a:r>
          </a:p>
        </p:txBody>
      </p:sp>
    </p:spTree>
    <p:extLst>
      <p:ext uri="{BB962C8B-B14F-4D97-AF65-F5344CB8AC3E}">
        <p14:creationId xmlns:p14="http://schemas.microsoft.com/office/powerpoint/2010/main" val="2060890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2"/>
                </a:solidFill>
              </a:rPr>
              <a:t>The Problem Statement | Currently | Our Solution | Terminology | Software Design | The Infinity Board Design</a:t>
            </a:r>
          </a:p>
        </p:txBody>
      </p:sp>
    </p:spTree>
    <p:extLst>
      <p:ext uri="{BB962C8B-B14F-4D97-AF65-F5344CB8AC3E}">
        <p14:creationId xmlns:p14="http://schemas.microsoft.com/office/powerpoint/2010/main" val="418717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What is a Pedal?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the right is an example of a typical guitar pedal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363275" y="2768429"/>
            <a:ext cx="1793681" cy="3022771"/>
            <a:chOff x="7313708" y="2421462"/>
            <a:chExt cx="1793681" cy="30227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3" b="97611" l="1170" r="959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8478" y="2421462"/>
              <a:ext cx="1764142" cy="3022771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7313708" y="2421462"/>
              <a:ext cx="1793681" cy="2784472"/>
              <a:chOff x="7313708" y="2421462"/>
              <a:chExt cx="1793681" cy="278447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7313708" y="3351988"/>
                <a:ext cx="896841" cy="40013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234728" y="3330098"/>
                <a:ext cx="872661" cy="44391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343247" y="2421462"/>
                <a:ext cx="1764142" cy="93052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313708" y="3774007"/>
                <a:ext cx="1778912" cy="143192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</a:t>
            </a:r>
            <a:r>
              <a:rPr lang="en-US" dirty="0"/>
              <a:t>| Currently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Our Solution | Terminology | 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2100266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What is a Pedal Board?</a:t>
            </a:r>
          </a:p>
        </p:txBody>
      </p:sp>
      <p:pic>
        <p:nvPicPr>
          <p:cNvPr id="4" name="Picture 2" descr="41knZOTie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" b="98600" l="1370" r="955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71" y="2316897"/>
            <a:ext cx="1655526" cy="29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guitar pedal boar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1352" y="2585641"/>
            <a:ext cx="3700463" cy="246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 rot="20217933">
            <a:off x="8655664" y="3853210"/>
            <a:ext cx="290420" cy="50177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Arrow Connector 6"/>
          <p:cNvCxnSpPr>
            <a:stCxn id="4" idx="3"/>
          </p:cNvCxnSpPr>
          <p:nvPr/>
        </p:nvCxnSpPr>
        <p:spPr>
          <a:xfrm>
            <a:off x="4731297" y="3816393"/>
            <a:ext cx="3935945" cy="34452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</a:t>
            </a:r>
            <a:r>
              <a:rPr lang="en-US" dirty="0"/>
              <a:t>| Currently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Our Solution | Terminology | 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398308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Our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Multiple Sound Options:</a:t>
            </a:r>
          </a:p>
          <a:p>
            <a:pPr lvl="1"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Multiple Effects from one input to two outputs</a:t>
            </a:r>
          </a:p>
          <a:p>
            <a:pPr lvl="2"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One output will be the original signal, unchanged</a:t>
            </a:r>
          </a:p>
          <a:p>
            <a:pPr lvl="2"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other output will be the effect signal</a:t>
            </a:r>
          </a:p>
          <a:p>
            <a:pPr lvl="2"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Allowing the user to maximize/diversify their sound and musical options</a:t>
            </a:r>
          </a:p>
          <a:p>
            <a:pPr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Unique User Interface:</a:t>
            </a:r>
          </a:p>
          <a:p>
            <a:pPr lvl="1"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pedal board that can do it all</a:t>
            </a:r>
          </a:p>
          <a:p>
            <a:pPr lvl="2"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Rearranging the effects on the board, wirelessly and painlessly</a:t>
            </a:r>
          </a:p>
          <a:p>
            <a:pPr lvl="2"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“knob” values can be adjusted for each effect in the pedal board</a:t>
            </a:r>
          </a:p>
          <a:p>
            <a:pPr lvl="2" fontAlgn="base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Quicker, easier, and more accurate adjustments in a live setting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</a:t>
            </a:r>
            <a:r>
              <a:rPr lang="en-US" dirty="0"/>
              <a:t>| Our Solution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Terminology | 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170191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Infinity Board – Broad Scale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“n” pedal effects</a:t>
            </a:r>
          </a:p>
          <a:p>
            <a:r>
              <a:rPr lang="en-US" dirty="0"/>
              <a:t>Sequence “n” pedal effects</a:t>
            </a:r>
          </a:p>
        </p:txBody>
      </p:sp>
      <p:pic>
        <p:nvPicPr>
          <p:cNvPr id="4" name="Picture 2" descr="Image result for guitar pedal 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4677" y="2585641"/>
            <a:ext cx="4819024" cy="320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</a:t>
            </a:r>
            <a:r>
              <a:rPr lang="en-US" dirty="0"/>
              <a:t>| Our Solution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Terminology | 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2109315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Infinity Board – Small Scale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Project</a:t>
            </a:r>
          </a:p>
          <a:p>
            <a:pPr lvl="1"/>
            <a:r>
              <a:rPr lang="en-US" dirty="0"/>
              <a:t>5 Pedal Effects</a:t>
            </a:r>
          </a:p>
          <a:p>
            <a:pPr lvl="1"/>
            <a:r>
              <a:rPr lang="en-US" dirty="0"/>
              <a:t>Sequence 3 Pedal Effects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hape 85"/>
          <p:cNvSpPr/>
          <p:nvPr/>
        </p:nvSpPr>
        <p:spPr>
          <a:xfrm>
            <a:off x="9057048" y="1879349"/>
            <a:ext cx="2112600" cy="19563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Effect List: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1: PassThrough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2: Chorus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3: Reverb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4: Flange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5: BitCrusher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04365" y="4188073"/>
            <a:ext cx="11788104" cy="2112502"/>
            <a:chOff x="4432092" y="19173188"/>
            <a:chExt cx="26384663" cy="3577940"/>
          </a:xfrm>
        </p:grpSpPr>
        <p:cxnSp>
          <p:nvCxnSpPr>
            <p:cNvPr id="6" name="Straight Arrow Connector 5"/>
            <p:cNvCxnSpPr>
              <a:stCxn id="20" idx="1"/>
              <a:endCxn id="32" idx="6"/>
            </p:cNvCxnSpPr>
            <p:nvPr/>
          </p:nvCxnSpPr>
          <p:spPr>
            <a:xfrm flipH="1" flipV="1">
              <a:off x="6369707" y="20352769"/>
              <a:ext cx="2194780" cy="2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4432092" y="19173188"/>
              <a:ext cx="26384663" cy="3577940"/>
              <a:chOff x="4432092" y="19173188"/>
              <a:chExt cx="26384663" cy="357794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432092" y="19271688"/>
                <a:ext cx="4017852" cy="3479440"/>
                <a:chOff x="4651760" y="20018934"/>
                <a:chExt cx="4017852" cy="3479440"/>
              </a:xfrm>
            </p:grpSpPr>
            <p:grpSp>
              <p:nvGrpSpPr>
                <p:cNvPr id="28" name="Group 27"/>
                <p:cNvGrpSpPr>
                  <a:grpSpLocks noChangeAspect="1"/>
                </p:cNvGrpSpPr>
                <p:nvPr/>
              </p:nvGrpSpPr>
              <p:grpSpPr>
                <a:xfrm>
                  <a:off x="4771475" y="20018934"/>
                  <a:ext cx="3898137" cy="1538281"/>
                  <a:chOff x="29515876" y="19950659"/>
                  <a:chExt cx="3898137" cy="1538281"/>
                </a:xfrm>
              </p:grpSpPr>
              <p:sp>
                <p:nvSpPr>
                  <p:cNvPr id="32" name="Flowchart: Connector 31"/>
                  <p:cNvSpPr>
                    <a:spLocks noChangeAspect="1"/>
                  </p:cNvSpPr>
                  <p:nvPr/>
                </p:nvSpPr>
                <p:spPr>
                  <a:xfrm>
                    <a:off x="30419378" y="20574540"/>
                    <a:ext cx="914399" cy="914400"/>
                  </a:xfrm>
                  <a:prstGeom prst="flowChartConnector">
                    <a:avLst/>
                  </a:prstGeom>
                  <a:solidFill>
                    <a:srgbClr val="680000"/>
                  </a:solidFill>
                  <a:ln w="38100" cap="rnd"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9515876" y="19950659"/>
                    <a:ext cx="3898137" cy="573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Audio Output  1</a:t>
                    </a:r>
                  </a:p>
                </p:txBody>
              </p: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4651760" y="22064686"/>
                  <a:ext cx="4017852" cy="1433688"/>
                  <a:chOff x="4651760" y="22064686"/>
                  <a:chExt cx="4017852" cy="1433688"/>
                </a:xfrm>
              </p:grpSpPr>
              <p:sp>
                <p:nvSpPr>
                  <p:cNvPr id="30" name="Flowchart: Connector 29"/>
                  <p:cNvSpPr>
                    <a:spLocks noChangeAspect="1"/>
                  </p:cNvSpPr>
                  <p:nvPr/>
                </p:nvSpPr>
                <p:spPr>
                  <a:xfrm>
                    <a:off x="5674977" y="22583974"/>
                    <a:ext cx="914399" cy="914400"/>
                  </a:xfrm>
                  <a:prstGeom prst="flowChartConnector">
                    <a:avLst/>
                  </a:prstGeom>
                  <a:solidFill>
                    <a:srgbClr val="680000"/>
                  </a:solidFill>
                  <a:ln w="38100" cap="rnd"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651760" y="22064686"/>
                    <a:ext cx="4017852" cy="573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Audio Output 2</a:t>
                    </a:r>
                  </a:p>
                </p:txBody>
              </p:sp>
            </p:grpSp>
          </p:grpSp>
          <p:grpSp>
            <p:nvGrpSpPr>
              <p:cNvPr id="9" name="Group 8"/>
              <p:cNvGrpSpPr/>
              <p:nvPr/>
            </p:nvGrpSpPr>
            <p:grpSpPr>
              <a:xfrm>
                <a:off x="8564487" y="19173188"/>
                <a:ext cx="22252268" cy="2319783"/>
                <a:chOff x="8564487" y="19851619"/>
                <a:chExt cx="22252268" cy="2319783"/>
              </a:xfrm>
            </p:grpSpPr>
            <p:grpSp>
              <p:nvGrpSpPr>
                <p:cNvPr id="12" name="Group 11"/>
                <p:cNvGrpSpPr>
                  <a:grpSpLocks noChangeAspect="1"/>
                </p:cNvGrpSpPr>
                <p:nvPr/>
              </p:nvGrpSpPr>
              <p:grpSpPr>
                <a:xfrm>
                  <a:off x="27660600" y="19851619"/>
                  <a:ext cx="3156155" cy="1636781"/>
                  <a:chOff x="27682722" y="19851619"/>
                  <a:chExt cx="3156155" cy="1636781"/>
                </a:xfrm>
              </p:grpSpPr>
              <p:sp>
                <p:nvSpPr>
                  <p:cNvPr id="26" name="Flowchart: Connector 25"/>
                  <p:cNvSpPr>
                    <a:spLocks noChangeAspect="1"/>
                  </p:cNvSpPr>
                  <p:nvPr/>
                </p:nvSpPr>
                <p:spPr>
                  <a:xfrm>
                    <a:off x="28803600" y="20574000"/>
                    <a:ext cx="914400" cy="914400"/>
                  </a:xfrm>
                  <a:prstGeom prst="flowChartConnector">
                    <a:avLst/>
                  </a:prstGeom>
                  <a:solidFill>
                    <a:srgbClr val="680000"/>
                  </a:solidFill>
                  <a:ln w="3810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7682722" y="19851619"/>
                    <a:ext cx="3156155" cy="573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Audio In</a:t>
                    </a:r>
                  </a:p>
                </p:txBody>
              </p:sp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8564487" y="19893898"/>
                  <a:ext cx="15827426" cy="2277504"/>
                  <a:chOff x="8564487" y="19893898"/>
                  <a:chExt cx="15827426" cy="2277504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20491845" y="19893898"/>
                    <a:ext cx="3900068" cy="2274604"/>
                    <a:chOff x="22300466" y="19926648"/>
                    <a:chExt cx="3900068" cy="2274604"/>
                  </a:xfrm>
                </p:grpSpPr>
                <p:sp>
                  <p:nvSpPr>
                    <p:cNvPr id="24" name="Rounded Rectangle 23"/>
                    <p:cNvSpPr/>
                    <p:nvPr/>
                  </p:nvSpPr>
                  <p:spPr>
                    <a:xfrm>
                      <a:off x="22300466" y="19926648"/>
                      <a:ext cx="3900068" cy="2274604"/>
                    </a:xfrm>
                    <a:prstGeom prst="roundRect">
                      <a:avLst/>
                    </a:prstGeom>
                    <a:solidFill>
                      <a:srgbClr val="680000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365760" rtlCol="0" anchor="t" anchorCtr="0"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22927074" y="20951256"/>
                      <a:ext cx="2630495" cy="1165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1440" rtlCol="0" anchor="t" anchorCtr="0"/>
                    <a:lstStyle/>
                    <a:p>
                      <a:pPr algn="ctr"/>
                      <a:r>
                        <a:rPr lang="en-US" sz="900" b="1" u="sng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Current Effect:</a:t>
                      </a:r>
                    </a:p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Chorus</a:t>
                      </a:r>
                    </a:p>
                  </p:txBody>
                </p: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14528166" y="19896798"/>
                    <a:ext cx="3900068" cy="2274604"/>
                    <a:chOff x="-4532469" y="16650929"/>
                    <a:chExt cx="3900068" cy="2274604"/>
                  </a:xfrm>
                </p:grpSpPr>
                <p:sp>
                  <p:nvSpPr>
                    <p:cNvPr id="22" name="Rounded Rectangle 21"/>
                    <p:cNvSpPr/>
                    <p:nvPr/>
                  </p:nvSpPr>
                  <p:spPr>
                    <a:xfrm>
                      <a:off x="-4532469" y="16650929"/>
                      <a:ext cx="3900068" cy="2274604"/>
                    </a:xfrm>
                    <a:prstGeom prst="roundRect">
                      <a:avLst/>
                    </a:prstGeom>
                    <a:solidFill>
                      <a:srgbClr val="680000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365760" rtlCol="0" anchor="t" anchorCtr="0"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-3901087" y="17675537"/>
                      <a:ext cx="2642076" cy="1165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1440" rtlCol="0" anchor="t" anchorCtr="0"/>
                    <a:lstStyle/>
                    <a:p>
                      <a:pPr algn="ctr"/>
                      <a:r>
                        <a:rPr lang="en-US" sz="900" b="1" u="sng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Current Effect:</a:t>
                      </a:r>
                    </a:p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9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Bitcrusher</a:t>
                      </a:r>
                      <a:endParaRPr lang="en-US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8564487" y="19893898"/>
                    <a:ext cx="3900068" cy="2274604"/>
                    <a:chOff x="9601200" y="19922453"/>
                    <a:chExt cx="3900068" cy="2274604"/>
                  </a:xfrm>
                </p:grpSpPr>
                <p:sp>
                  <p:nvSpPr>
                    <p:cNvPr id="20" name="Rounded Rectangle 19"/>
                    <p:cNvSpPr/>
                    <p:nvPr/>
                  </p:nvSpPr>
                  <p:spPr>
                    <a:xfrm>
                      <a:off x="9601200" y="19922453"/>
                      <a:ext cx="3900068" cy="2274604"/>
                    </a:xfrm>
                    <a:prstGeom prst="roundRect">
                      <a:avLst/>
                    </a:prstGeom>
                    <a:solidFill>
                      <a:srgbClr val="680000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365760" rtlCol="0" anchor="t" anchorCtr="0"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1" name="Rectangle 20"/>
                    <p:cNvSpPr/>
                    <p:nvPr/>
                  </p:nvSpPr>
                  <p:spPr>
                    <a:xfrm>
                      <a:off x="10244167" y="20965281"/>
                      <a:ext cx="2614136" cy="1165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1440" rtlCol="0" anchor="t" anchorCtr="0"/>
                    <a:lstStyle/>
                    <a:p>
                      <a:pPr algn="ctr"/>
                      <a:r>
                        <a:rPr lang="en-US" sz="900" b="1" u="sng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Current Effect:</a:t>
                      </a:r>
                    </a:p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Flange</a:t>
                      </a:r>
                    </a:p>
                  </p:txBody>
                </p:sp>
              </p:grpSp>
            </p:grpSp>
            <p:cxnSp>
              <p:nvCxnSpPr>
                <p:cNvPr id="14" name="Straight Arrow Connector 13"/>
                <p:cNvCxnSpPr>
                  <a:stCxn id="26" idx="2"/>
                  <a:endCxn id="24" idx="3"/>
                </p:cNvCxnSpPr>
                <p:nvPr/>
              </p:nvCxnSpPr>
              <p:spPr>
                <a:xfrm flipH="1">
                  <a:off x="24391913" y="21031200"/>
                  <a:ext cx="4389565" cy="0"/>
                </a:xfrm>
                <a:prstGeom prst="straightConnector1">
                  <a:avLst/>
                </a:prstGeom>
                <a:ln w="63500" cap="rnd">
                  <a:solidFill>
                    <a:schemeClr val="tx1"/>
                  </a:solidFill>
                  <a:round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>
                  <a:stCxn id="24" idx="1"/>
                  <a:endCxn id="22" idx="3"/>
                </p:cNvCxnSpPr>
                <p:nvPr/>
              </p:nvCxnSpPr>
              <p:spPr>
                <a:xfrm flipH="1">
                  <a:off x="18428234" y="21031200"/>
                  <a:ext cx="2063611" cy="2900"/>
                </a:xfrm>
                <a:prstGeom prst="straightConnector1">
                  <a:avLst/>
                </a:prstGeom>
                <a:ln w="63500" cap="rnd">
                  <a:solidFill>
                    <a:schemeClr val="tx1"/>
                  </a:solidFill>
                  <a:round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>
                  <a:stCxn id="22" idx="1"/>
                  <a:endCxn id="20" idx="3"/>
                </p:cNvCxnSpPr>
                <p:nvPr/>
              </p:nvCxnSpPr>
              <p:spPr>
                <a:xfrm flipH="1" flipV="1">
                  <a:off x="12464555" y="21031200"/>
                  <a:ext cx="2063611" cy="2900"/>
                </a:xfrm>
                <a:prstGeom prst="straightConnector1">
                  <a:avLst/>
                </a:prstGeom>
                <a:ln w="63500" cap="rnd">
                  <a:solidFill>
                    <a:schemeClr val="tx1"/>
                  </a:solidFill>
                  <a:round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Connector 9"/>
              <p:cNvCxnSpPr>
                <a:stCxn id="26" idx="4"/>
              </p:cNvCxnSpPr>
              <p:nvPr/>
            </p:nvCxnSpPr>
            <p:spPr>
              <a:xfrm>
                <a:off x="29238678" y="20809969"/>
                <a:ext cx="14502" cy="1531871"/>
              </a:xfrm>
              <a:prstGeom prst="line">
                <a:avLst/>
              </a:prstGeom>
              <a:ln w="635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>
                <a:endCxn id="30" idx="6"/>
              </p:cNvCxnSpPr>
              <p:nvPr/>
            </p:nvCxnSpPr>
            <p:spPr>
              <a:xfrm flipH="1" flipV="1">
                <a:off x="6369707" y="22293928"/>
                <a:ext cx="22868972" cy="43890"/>
              </a:xfrm>
              <a:prstGeom prst="straightConnector1">
                <a:avLst/>
              </a:prstGeom>
              <a:ln w="63500" cap="rnd">
                <a:solidFill>
                  <a:schemeClr val="tx1"/>
                </a:solidFill>
                <a:round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/>
          <p:cNvSpPr txBox="1"/>
          <p:nvPr/>
        </p:nvSpPr>
        <p:spPr>
          <a:xfrm>
            <a:off x="1641863" y="17502"/>
            <a:ext cx="1079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Problem Statement | Currently </a:t>
            </a:r>
            <a:r>
              <a:rPr lang="en-US" dirty="0"/>
              <a:t>| Our Solution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Terminology | Software Design | Hardware Design</a:t>
            </a:r>
          </a:p>
        </p:txBody>
      </p:sp>
    </p:spTree>
    <p:extLst>
      <p:ext uri="{BB962C8B-B14F-4D97-AF65-F5344CB8AC3E}">
        <p14:creationId xmlns:p14="http://schemas.microsoft.com/office/powerpoint/2010/main" val="5169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Terminology</a:t>
            </a:r>
          </a:p>
        </p:txBody>
      </p:sp>
    </p:spTree>
    <p:extLst>
      <p:ext uri="{BB962C8B-B14F-4D97-AF65-F5344CB8AC3E}">
        <p14:creationId xmlns:p14="http://schemas.microsoft.com/office/powerpoint/2010/main" val="1732497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1198</TotalTime>
  <Words>1106</Words>
  <Application>Microsoft Office PowerPoint</Application>
  <PresentationFormat>Widescreen</PresentationFormat>
  <Paragraphs>253</Paragraphs>
  <Slides>31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</vt:lpstr>
      <vt:lpstr>Century Gothic</vt:lpstr>
      <vt:lpstr>Corbel</vt:lpstr>
      <vt:lpstr>Tahoma</vt:lpstr>
      <vt:lpstr>Parallax</vt:lpstr>
      <vt:lpstr>The Infinity Board</vt:lpstr>
      <vt:lpstr>The Line Up</vt:lpstr>
      <vt:lpstr>The Problem Statement</vt:lpstr>
      <vt:lpstr>What is a Pedal?</vt:lpstr>
      <vt:lpstr>What is a Pedal Board?</vt:lpstr>
      <vt:lpstr>Our Solution</vt:lpstr>
      <vt:lpstr>Infinity Board – Broad Scale Idea</vt:lpstr>
      <vt:lpstr>Infinity Board – Small Scale Implementation</vt:lpstr>
      <vt:lpstr>Terminology</vt:lpstr>
      <vt:lpstr>Design Overview</vt:lpstr>
      <vt:lpstr>Columns and Cells</vt:lpstr>
      <vt:lpstr>Toggle Mode</vt:lpstr>
      <vt:lpstr>Knob Mode</vt:lpstr>
      <vt:lpstr>Knob Mode: Why?</vt:lpstr>
      <vt:lpstr>Software Design</vt:lpstr>
      <vt:lpstr>Teensy Audio Library</vt:lpstr>
      <vt:lpstr>Teensy Audio Library</vt:lpstr>
      <vt:lpstr>Effect Pipeline Diagram</vt:lpstr>
      <vt:lpstr>Pedal Effect Mapping Example</vt:lpstr>
      <vt:lpstr>Page Switching</vt:lpstr>
      <vt:lpstr>Hardware Design</vt:lpstr>
      <vt:lpstr>The Old Plan</vt:lpstr>
      <vt:lpstr>The New Plan</vt:lpstr>
      <vt:lpstr>Hardware Diagram</vt:lpstr>
      <vt:lpstr>Seven-Segment Driver Hardware</vt:lpstr>
      <vt:lpstr>Infinity Board Hardware Diagram</vt:lpstr>
      <vt:lpstr>Data and LED Driver Hardware</vt:lpstr>
      <vt:lpstr>Infinity Board Hardware Diagram</vt:lpstr>
      <vt:lpstr>Semester 1 Project     Semester 2 Project</vt:lpstr>
      <vt:lpstr>Demo Time!!!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Infinity Board</dc:title>
  <dc:creator>Brown, Joseph M</dc:creator>
  <cp:lastModifiedBy>Dan Peterjohn</cp:lastModifiedBy>
  <cp:revision>100</cp:revision>
  <dcterms:created xsi:type="dcterms:W3CDTF">2017-12-07T20:40:23Z</dcterms:created>
  <dcterms:modified xsi:type="dcterms:W3CDTF">2017-12-08T19:18:08Z</dcterms:modified>
</cp:coreProperties>
</file>